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0"/>
  </p:handoutMasterIdLst>
  <p:sldIdLst>
    <p:sldId id="256" r:id="rId2"/>
    <p:sldId id="286" r:id="rId3"/>
    <p:sldId id="263" r:id="rId4"/>
    <p:sldId id="262" r:id="rId5"/>
    <p:sldId id="278" r:id="rId6"/>
    <p:sldId id="264" r:id="rId7"/>
    <p:sldId id="265" r:id="rId8"/>
    <p:sldId id="280" r:id="rId9"/>
    <p:sldId id="266" r:id="rId10"/>
    <p:sldId id="279" r:id="rId11"/>
    <p:sldId id="281" r:id="rId12"/>
    <p:sldId id="282" r:id="rId13"/>
    <p:sldId id="283" r:id="rId14"/>
    <p:sldId id="267" r:id="rId15"/>
    <p:sldId id="287" r:id="rId16"/>
    <p:sldId id="288" r:id="rId17"/>
    <p:sldId id="268" r:id="rId18"/>
    <p:sldId id="289" r:id="rId19"/>
    <p:sldId id="275" r:id="rId20"/>
    <p:sldId id="276" r:id="rId21"/>
    <p:sldId id="277" r:id="rId22"/>
    <p:sldId id="269" r:id="rId23"/>
    <p:sldId id="270" r:id="rId24"/>
    <p:sldId id="284" r:id="rId25"/>
    <p:sldId id="272" r:id="rId26"/>
    <p:sldId id="273" r:id="rId27"/>
    <p:sldId id="274" r:id="rId28"/>
    <p:sldId id="258" r:id="rId29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/>
    <p:restoredTop sz="94674"/>
  </p:normalViewPr>
  <p:slideViewPr>
    <p:cSldViewPr>
      <p:cViewPr varScale="1">
        <p:scale>
          <a:sx n="77" d="100"/>
          <a:sy n="77" d="100"/>
        </p:scale>
        <p:origin x="120" y="666"/>
      </p:cViewPr>
      <p:guideLst>
        <p:guide orient="horz" pos="28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Convictions</a:t>
            </a:r>
            <a:r>
              <a:rPr lang="en-US" sz="2800" b="1" baseline="0" dirty="0"/>
              <a:t> Rates for Non-Handgun License and Handgun License Holders</a:t>
            </a:r>
          </a:p>
          <a:p>
            <a:pPr>
              <a:defRPr/>
            </a:pPr>
            <a:r>
              <a:rPr lang="en-US" sz="2800" b="1" baseline="0" dirty="0"/>
              <a:t>2015</a:t>
            </a:r>
          </a:p>
          <a:p>
            <a:pPr>
              <a:defRPr/>
            </a:pPr>
            <a:endParaRPr lang="en-US" dirty="0"/>
          </a:p>
        </c:rich>
      </c:tx>
      <c:layout>
        <c:manualLayout>
          <c:xMode val="edge"/>
          <c:yMode val="edge"/>
          <c:x val="0.20890844526787089"/>
          <c:y val="1.63521883646042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300-4585-8B58-DA5BA47B4046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300-4585-8B58-DA5BA47B4046}"/>
              </c:ext>
            </c:extLst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300-4585-8B58-DA5BA47B4046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'License  Vs Non-License Holder '!$A$2:$B$2</c:f>
              <c:strCache>
                <c:ptCount val="2"/>
                <c:pt idx="0">
                  <c:v>Convictions of Handgun License Holders</c:v>
                </c:pt>
                <c:pt idx="1">
                  <c:v>Convictions of Non-Handgun License Holders</c:v>
                </c:pt>
              </c:strCache>
            </c:strRef>
          </c:cat>
          <c:val>
            <c:numRef>
              <c:f>'License  Vs Non-License Holder '!$A$3:$B$3</c:f>
              <c:numCache>
                <c:formatCode>0.0000%</c:formatCode>
                <c:ptCount val="2"/>
                <c:pt idx="0">
                  <c:v>2.4589999999999998E-3</c:v>
                </c:pt>
                <c:pt idx="1">
                  <c:v>0.99754100000000001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300-4585-8B58-DA5BA47B40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8717948717948714E-2"/>
          <c:y val="0.94135498687664043"/>
          <c:w val="0.9"/>
          <c:h val="5.86450131233595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[ConvictionRatesReport2015.xlsx]Weapons Related!PivotTable4</c:name>
    <c:fmtId val="-1"/>
  </c:pivotSource>
  <c:chart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'Weapons Related'!$M$18</c:f>
              <c:strCache>
                <c:ptCount val="1"/>
                <c:pt idx="0">
                  <c:v>Sum of Number of Non-Handgun License Holders with Convictions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'Weapons Related'!$L$19:$L$39</c:f>
              <c:strCache>
                <c:ptCount val="20"/>
                <c:pt idx="0">
                  <c:v>DEADLY CONDUCT DISCH FIREARM INDIV(S)</c:v>
                </c:pt>
                <c:pt idx="1">
                  <c:v>FAIL OR REFUSE TO DISPLAY HANDGUN LIC</c:v>
                </c:pt>
                <c:pt idx="2">
                  <c:v>PROH WEAPONS/WEAPONS FREE ZONE</c:v>
                </c:pt>
                <c:pt idx="3">
                  <c:v>PROHIBITED WEAPONS</c:v>
                </c:pt>
                <c:pt idx="4">
                  <c:v>UNL CARRY HANDGUN LIC HOLD</c:v>
                </c:pt>
                <c:pt idx="5">
                  <c:v>UNL CARRY HANDGUN LIC HOLD ALCH PREM/CORR F</c:v>
                </c:pt>
                <c:pt idx="6">
                  <c:v>UNL CARRY WEAPON/WEAPONS FREE ZONE</c:v>
                </c:pt>
                <c:pt idx="7">
                  <c:v>UNL CARRYING WEAPON ON ALCOHOL PREMISES</c:v>
                </c:pt>
                <c:pt idx="8">
                  <c:v>UNL CARRYING WEAPON PROHIBITED PLACES</c:v>
                </c:pt>
                <c:pt idx="9">
                  <c:v>UNL POSS FIREARM BY FELON</c:v>
                </c:pt>
                <c:pt idx="10">
                  <c:v>UNL POSS FIREARM BY FELON WEAPONS FREE ZONE</c:v>
                </c:pt>
                <c:pt idx="11">
                  <c:v>UNL POSS FIREARM INVOLVING FAMILY/HOUSEHOLD</c:v>
                </c:pt>
                <c:pt idx="12">
                  <c:v>UNL POSS METAL OR BODY ARMOR BY FELON</c:v>
                </c:pt>
                <c:pt idx="13">
                  <c:v>UNL RESTRAINT OF PUBLIC SERVANT</c:v>
                </c:pt>
                <c:pt idx="14">
                  <c:v>UNL TRANSF CERTAIN WEAPON U/18 WEAPON FREE Z</c:v>
                </c:pt>
                <c:pt idx="15">
                  <c:v>UNL TRANSF CERTAIN WEAPONS/WEAPON FREE ZON</c:v>
                </c:pt>
                <c:pt idx="16">
                  <c:v>UNL TRANSF OF CERTAIN WEAPONS</c:v>
                </c:pt>
                <c:pt idx="17">
                  <c:v>UNL TRANSFER:HANDGUN</c:v>
                </c:pt>
                <c:pt idx="18">
                  <c:v>UNL TRANSPORT OF PERSON FOR PECUNIARY BENE</c:v>
                </c:pt>
                <c:pt idx="19">
                  <c:v>UNLAWFUL CARRYING WEAPON</c:v>
                </c:pt>
              </c:strCache>
            </c:strRef>
          </c:cat>
          <c:val>
            <c:numRef>
              <c:f>'Weapons Related'!$M$19:$M$39</c:f>
              <c:numCache>
                <c:formatCode>General</c:formatCode>
                <c:ptCount val="20"/>
                <c:pt idx="0">
                  <c:v>149</c:v>
                </c:pt>
                <c:pt idx="1">
                  <c:v>0</c:v>
                </c:pt>
                <c:pt idx="2">
                  <c:v>0</c:v>
                </c:pt>
                <c:pt idx="3">
                  <c:v>51</c:v>
                </c:pt>
                <c:pt idx="4">
                  <c:v>12</c:v>
                </c:pt>
                <c:pt idx="5">
                  <c:v>2</c:v>
                </c:pt>
                <c:pt idx="6">
                  <c:v>4</c:v>
                </c:pt>
                <c:pt idx="7">
                  <c:v>31</c:v>
                </c:pt>
                <c:pt idx="8">
                  <c:v>75</c:v>
                </c:pt>
                <c:pt idx="9">
                  <c:v>1553</c:v>
                </c:pt>
                <c:pt idx="10">
                  <c:v>2</c:v>
                </c:pt>
                <c:pt idx="11">
                  <c:v>21</c:v>
                </c:pt>
                <c:pt idx="12">
                  <c:v>36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5</c:v>
                </c:pt>
                <c:pt idx="17">
                  <c:v>0</c:v>
                </c:pt>
                <c:pt idx="18">
                  <c:v>0</c:v>
                </c:pt>
                <c:pt idx="19">
                  <c:v>1369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652-45F3-AADF-B05C0C6B0C7A}"/>
            </c:ext>
          </c:extLst>
        </c:ser>
        <c:ser>
          <c:idx val="1"/>
          <c:order val="1"/>
          <c:tx>
            <c:strRef>
              <c:f>'Weapons Related'!$N$18</c:f>
              <c:strCache>
                <c:ptCount val="1"/>
                <c:pt idx="0">
                  <c:v>Sum of Number of Handgun License Holders with Convictions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'Weapons Related'!$L$19:$L$39</c:f>
              <c:strCache>
                <c:ptCount val="20"/>
                <c:pt idx="0">
                  <c:v>DEADLY CONDUCT DISCH FIREARM INDIV(S)</c:v>
                </c:pt>
                <c:pt idx="1">
                  <c:v>FAIL OR REFUSE TO DISPLAY HANDGUN LIC</c:v>
                </c:pt>
                <c:pt idx="2">
                  <c:v>PROH WEAPONS/WEAPONS FREE ZONE</c:v>
                </c:pt>
                <c:pt idx="3">
                  <c:v>PROHIBITED WEAPONS</c:v>
                </c:pt>
                <c:pt idx="4">
                  <c:v>UNL CARRY HANDGUN LIC HOLD</c:v>
                </c:pt>
                <c:pt idx="5">
                  <c:v>UNL CARRY HANDGUN LIC HOLD ALCH PREM/CORR F</c:v>
                </c:pt>
                <c:pt idx="6">
                  <c:v>UNL CARRY WEAPON/WEAPONS FREE ZONE</c:v>
                </c:pt>
                <c:pt idx="7">
                  <c:v>UNL CARRYING WEAPON ON ALCOHOL PREMISES</c:v>
                </c:pt>
                <c:pt idx="8">
                  <c:v>UNL CARRYING WEAPON PROHIBITED PLACES</c:v>
                </c:pt>
                <c:pt idx="9">
                  <c:v>UNL POSS FIREARM BY FELON</c:v>
                </c:pt>
                <c:pt idx="10">
                  <c:v>UNL POSS FIREARM BY FELON WEAPONS FREE ZONE</c:v>
                </c:pt>
                <c:pt idx="11">
                  <c:v>UNL POSS FIREARM INVOLVING FAMILY/HOUSEHOLD</c:v>
                </c:pt>
                <c:pt idx="12">
                  <c:v>UNL POSS METAL OR BODY ARMOR BY FELON</c:v>
                </c:pt>
                <c:pt idx="13">
                  <c:v>UNL RESTRAINT OF PUBLIC SERVANT</c:v>
                </c:pt>
                <c:pt idx="14">
                  <c:v>UNL TRANSF CERTAIN WEAPON U/18 WEAPON FREE Z</c:v>
                </c:pt>
                <c:pt idx="15">
                  <c:v>UNL TRANSF CERTAIN WEAPONS/WEAPON FREE ZON</c:v>
                </c:pt>
                <c:pt idx="16">
                  <c:v>UNL TRANSF OF CERTAIN WEAPONS</c:v>
                </c:pt>
                <c:pt idx="17">
                  <c:v>UNL TRANSFER:HANDGUN</c:v>
                </c:pt>
                <c:pt idx="18">
                  <c:v>UNL TRANSPORT OF PERSON FOR PECUNIARY BENE</c:v>
                </c:pt>
                <c:pt idx="19">
                  <c:v>UNLAWFUL CARRYING WEAPON</c:v>
                </c:pt>
              </c:strCache>
            </c:strRef>
          </c:cat>
          <c:val>
            <c:numRef>
              <c:f>'Weapons Related'!$N$19:$N$39</c:f>
              <c:numCache>
                <c:formatCode>General</c:formatCode>
                <c:ptCount val="20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652-45F3-AADF-B05C0C6B0C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2103104"/>
        <c:axId val="119741792"/>
      </c:barChart>
      <c:catAx>
        <c:axId val="152103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741792"/>
        <c:crosses val="autoZero"/>
        <c:auto val="1"/>
        <c:lblAlgn val="ctr"/>
        <c:lblOffset val="100"/>
        <c:noMultiLvlLbl val="0"/>
      </c:catAx>
      <c:valAx>
        <c:axId val="119741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103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666565258888093"/>
          <c:y val="0.40122849227179935"/>
          <c:w val="0.32955559532331186"/>
          <c:h val="0.206802274715660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v>Sum of Handgun License Holder Percentage of Total Convictions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Lit>
              <c:ptCount val="18"/>
              <c:pt idx="0">
                <c:v>DEADLY CONDUCT DISCH FIREARM INDIV(S)</c:v>
              </c:pt>
              <c:pt idx="1">
                <c:v>FAIL OR REFUSE TO DISPLAY HANDGUN LIC</c:v>
              </c:pt>
              <c:pt idx="2">
                <c:v>PROH WEAPONS/WEAPONS FREE ZONE</c:v>
              </c:pt>
              <c:pt idx="3">
                <c:v>PROHIBITED WEAPONS</c:v>
              </c:pt>
              <c:pt idx="4">
                <c:v>UNL CARRY HANDGUN LIC HOLD</c:v>
              </c:pt>
              <c:pt idx="5">
                <c:v>UNL CARRY HANDGUN LIC HOLD ALCH PREM/CORR F</c:v>
              </c:pt>
              <c:pt idx="6">
                <c:v>UNL CARRY WEAPON/WEAPONS FREE ZONE</c:v>
              </c:pt>
              <c:pt idx="7">
                <c:v>UNL CARRYING WEAPON ON ALCOHOL PREMISES</c:v>
              </c:pt>
              <c:pt idx="8">
                <c:v>UNL CARRYING WEAPON PROHIBITED PLACES</c:v>
              </c:pt>
              <c:pt idx="9">
                <c:v>UNL POSS FIREARM BY FELON WEAPONS FREE ZONE</c:v>
              </c:pt>
              <c:pt idx="10">
                <c:v>UNL POSS FIREARM INVOLVING FAMILY/HOUSEHOLD</c:v>
              </c:pt>
              <c:pt idx="11">
                <c:v>UNL POSS METAL OR BODY ARMOR BY FELON</c:v>
              </c:pt>
              <c:pt idx="12">
                <c:v>UNL RESTRAINT OF PUBLIC SERVANT</c:v>
              </c:pt>
              <c:pt idx="13">
                <c:v>UNL TRANSF CERTAIN WEAPON U/18 WEAPON FREE Z</c:v>
              </c:pt>
              <c:pt idx="14">
                <c:v>UNL TRANSF CERTAIN WEAPONS/WEAPON FREE ZON</c:v>
              </c:pt>
              <c:pt idx="15">
                <c:v>UNL TRANSF OF CERTAIN WEAPONS</c:v>
              </c:pt>
              <c:pt idx="16">
                <c:v>UNL TRANSFER:HANDGUN</c:v>
              </c:pt>
              <c:pt idx="17">
                <c:v>UNL TRANSPORT OF PERSON FOR PECUNIARY BENE</c:v>
              </c:pt>
            </c:strLit>
          </c:cat>
          <c:val>
            <c:numLit>
              <c:formatCode>General</c:formatCode>
              <c:ptCount val="18"/>
              <c:pt idx="0">
                <c:v>1.3422999999999999E-2</c:v>
              </c:pt>
              <c:pt idx="1">
                <c:v>0</c:v>
              </c:pt>
              <c:pt idx="2">
                <c:v>0</c:v>
              </c:pt>
              <c:pt idx="3">
                <c:v>0</c:v>
              </c:pt>
              <c:pt idx="4">
                <c:v>0.33333299999999999</c:v>
              </c:pt>
              <c:pt idx="5">
                <c:v>0</c:v>
              </c:pt>
              <c:pt idx="6">
                <c:v>0</c:v>
              </c:pt>
              <c:pt idx="7">
                <c:v>0</c:v>
              </c:pt>
              <c:pt idx="8">
                <c:v>0</c:v>
              </c:pt>
              <c:pt idx="9">
                <c:v>0</c:v>
              </c:pt>
              <c:pt idx="10">
                <c:v>0</c:v>
              </c:pt>
              <c:pt idx="11">
                <c:v>0</c:v>
              </c:pt>
              <c:pt idx="12">
                <c:v>0</c:v>
              </c:pt>
              <c:pt idx="13">
                <c:v>0</c:v>
              </c:pt>
              <c:pt idx="14">
                <c:v>0</c:v>
              </c:pt>
              <c:pt idx="15">
                <c:v>0</c:v>
              </c:pt>
              <c:pt idx="16">
                <c:v>0</c:v>
              </c:pt>
              <c:pt idx="17">
                <c:v>0</c:v>
              </c:pt>
            </c:numLit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7B3-4C59-9103-B036540C07E0}"/>
            </c:ext>
          </c:extLst>
        </c:ser>
        <c:ser>
          <c:idx val="1"/>
          <c:order val="1"/>
          <c:tx>
            <c:v>Sum of Non-Handgun Lic Holder Percentage of Total Convictions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Lit>
              <c:ptCount val="18"/>
              <c:pt idx="0">
                <c:v>DEADLY CONDUCT DISCH FIREARM INDIV(S)</c:v>
              </c:pt>
              <c:pt idx="1">
                <c:v>FAIL OR REFUSE TO DISPLAY HANDGUN LIC</c:v>
              </c:pt>
              <c:pt idx="2">
                <c:v>PROH WEAPONS/WEAPONS FREE ZONE</c:v>
              </c:pt>
              <c:pt idx="3">
                <c:v>PROHIBITED WEAPONS</c:v>
              </c:pt>
              <c:pt idx="4">
                <c:v>UNL CARRY HANDGUN LIC HOLD</c:v>
              </c:pt>
              <c:pt idx="5">
                <c:v>UNL CARRY HANDGUN LIC HOLD ALCH PREM/CORR F</c:v>
              </c:pt>
              <c:pt idx="6">
                <c:v>UNL CARRY WEAPON/WEAPONS FREE ZONE</c:v>
              </c:pt>
              <c:pt idx="7">
                <c:v>UNL CARRYING WEAPON ON ALCOHOL PREMISES</c:v>
              </c:pt>
              <c:pt idx="8">
                <c:v>UNL CARRYING WEAPON PROHIBITED PLACES</c:v>
              </c:pt>
              <c:pt idx="9">
                <c:v>UNL POSS FIREARM BY FELON WEAPONS FREE ZONE</c:v>
              </c:pt>
              <c:pt idx="10">
                <c:v>UNL POSS FIREARM INVOLVING FAMILY/HOUSEHOLD</c:v>
              </c:pt>
              <c:pt idx="11">
                <c:v>UNL POSS METAL OR BODY ARMOR BY FELON</c:v>
              </c:pt>
              <c:pt idx="12">
                <c:v>UNL RESTRAINT OF PUBLIC SERVANT</c:v>
              </c:pt>
              <c:pt idx="13">
                <c:v>UNL TRANSF CERTAIN WEAPON U/18 WEAPON FREE Z</c:v>
              </c:pt>
              <c:pt idx="14">
                <c:v>UNL TRANSF CERTAIN WEAPONS/WEAPON FREE ZON</c:v>
              </c:pt>
              <c:pt idx="15">
                <c:v>UNL TRANSF OF CERTAIN WEAPONS</c:v>
              </c:pt>
              <c:pt idx="16">
                <c:v>UNL TRANSFER:HANDGUN</c:v>
              </c:pt>
              <c:pt idx="17">
                <c:v>UNL TRANSPORT OF PERSON FOR PECUNIARY BENE</c:v>
              </c:pt>
            </c:strLit>
          </c:cat>
          <c:val>
            <c:numLit>
              <c:formatCode>General</c:formatCode>
              <c:ptCount val="18"/>
              <c:pt idx="0">
                <c:v>0.98657700000000004</c:v>
              </c:pt>
              <c:pt idx="1">
                <c:v>1</c:v>
              </c:pt>
              <c:pt idx="2">
                <c:v>1</c:v>
              </c:pt>
              <c:pt idx="3">
                <c:v>1</c:v>
              </c:pt>
              <c:pt idx="4">
                <c:v>0.66666700000000001</c:v>
              </c:pt>
              <c:pt idx="5">
                <c:v>1</c:v>
              </c:pt>
              <c:pt idx="6">
                <c:v>1</c:v>
              </c:pt>
              <c:pt idx="7">
                <c:v>1</c:v>
              </c:pt>
              <c:pt idx="8">
                <c:v>1</c:v>
              </c:pt>
              <c:pt idx="9">
                <c:v>1</c:v>
              </c:pt>
              <c:pt idx="10">
                <c:v>1</c:v>
              </c:pt>
              <c:pt idx="11">
                <c:v>1</c:v>
              </c:pt>
              <c:pt idx="12">
                <c:v>1</c:v>
              </c:pt>
              <c:pt idx="13">
                <c:v>1</c:v>
              </c:pt>
              <c:pt idx="14">
                <c:v>1</c:v>
              </c:pt>
              <c:pt idx="15">
                <c:v>1</c:v>
              </c:pt>
              <c:pt idx="16">
                <c:v>1</c:v>
              </c:pt>
              <c:pt idx="17">
                <c:v>1</c:v>
              </c:pt>
            </c:numLit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7B3-4C59-9103-B036540C07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2626496"/>
        <c:axId val="152640272"/>
      </c:barChart>
      <c:catAx>
        <c:axId val="152626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640272"/>
        <c:crosses val="autoZero"/>
        <c:auto val="1"/>
        <c:lblAlgn val="ctr"/>
        <c:lblOffset val="100"/>
        <c:noMultiLvlLbl val="0"/>
      </c:catAx>
      <c:valAx>
        <c:axId val="152640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626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343" cy="467610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538" y="1"/>
            <a:ext cx="3043343" cy="467610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9007E9A-D6BB-4436-A457-422092EDE165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1492"/>
            <a:ext cx="3043343" cy="467609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538" y="8841492"/>
            <a:ext cx="3043343" cy="467609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63D33AB2-92AE-4F26-BB7B-18DAD1208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65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923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92443"/>
          </a:xfrm>
        </p:spPr>
        <p:txBody>
          <a:bodyPr lIns="0" tIns="0" rIns="0" bIns="0"/>
          <a:lstStyle>
            <a:lvl1pPr>
              <a:defRPr sz="3200"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83" y="5009261"/>
            <a:ext cx="12181603" cy="183913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7" name="bk object 17"/>
          <p:cNvSpPr/>
          <p:nvPr/>
        </p:nvSpPr>
        <p:spPr>
          <a:xfrm>
            <a:off x="7" y="5580326"/>
            <a:ext cx="12192000" cy="1278255"/>
          </a:xfrm>
          <a:custGeom>
            <a:avLst/>
            <a:gdLst/>
            <a:ahLst/>
            <a:cxnLst/>
            <a:rect l="l" t="t" r="r" b="b"/>
            <a:pathLst>
              <a:path w="9144000" h="1278254">
                <a:moveTo>
                  <a:pt x="0" y="0"/>
                </a:moveTo>
                <a:lnTo>
                  <a:pt x="0" y="1277674"/>
                </a:lnTo>
                <a:lnTo>
                  <a:pt x="9143994" y="1277674"/>
                </a:lnTo>
                <a:lnTo>
                  <a:pt x="9143994" y="812076"/>
                </a:lnTo>
                <a:lnTo>
                  <a:pt x="6812870" y="812076"/>
                </a:lnTo>
                <a:lnTo>
                  <a:pt x="6373854" y="808031"/>
                </a:lnTo>
                <a:lnTo>
                  <a:pt x="5861766" y="793169"/>
                </a:lnTo>
                <a:lnTo>
                  <a:pt x="5276316" y="764715"/>
                </a:lnTo>
                <a:lnTo>
                  <a:pt x="4979244" y="746080"/>
                </a:lnTo>
                <a:lnTo>
                  <a:pt x="4320955" y="695507"/>
                </a:lnTo>
                <a:lnTo>
                  <a:pt x="3604640" y="626628"/>
                </a:lnTo>
                <a:lnTo>
                  <a:pt x="2959968" y="552375"/>
                </a:lnTo>
                <a:lnTo>
                  <a:pt x="2336561" y="468880"/>
                </a:lnTo>
                <a:lnTo>
                  <a:pt x="1796314" y="386092"/>
                </a:lnTo>
                <a:lnTo>
                  <a:pt x="1387271" y="315845"/>
                </a:lnTo>
                <a:lnTo>
                  <a:pt x="1049378" y="251895"/>
                </a:lnTo>
                <a:lnTo>
                  <a:pt x="776587" y="195511"/>
                </a:lnTo>
                <a:lnTo>
                  <a:pt x="562312" y="147584"/>
                </a:lnTo>
                <a:lnTo>
                  <a:pt x="360858" y="98940"/>
                </a:lnTo>
                <a:lnTo>
                  <a:pt x="209529" y="59591"/>
                </a:lnTo>
                <a:lnTo>
                  <a:pt x="102069" y="29870"/>
                </a:lnTo>
                <a:lnTo>
                  <a:pt x="0" y="0"/>
                </a:lnTo>
                <a:close/>
              </a:path>
              <a:path w="9144000" h="1278254">
                <a:moveTo>
                  <a:pt x="9143994" y="555752"/>
                </a:moveTo>
                <a:lnTo>
                  <a:pt x="9093881" y="573599"/>
                </a:lnTo>
                <a:lnTo>
                  <a:pt x="9038101" y="591725"/>
                </a:lnTo>
                <a:lnTo>
                  <a:pt x="8979589" y="609084"/>
                </a:lnTo>
                <a:lnTo>
                  <a:pt x="8918451" y="625668"/>
                </a:lnTo>
                <a:lnTo>
                  <a:pt x="8854746" y="641485"/>
                </a:lnTo>
                <a:lnTo>
                  <a:pt x="8754500" y="663788"/>
                </a:lnTo>
                <a:lnTo>
                  <a:pt x="8684628" y="677721"/>
                </a:lnTo>
                <a:lnTo>
                  <a:pt x="8612388" y="690915"/>
                </a:lnTo>
                <a:lnTo>
                  <a:pt x="8537840" y="703378"/>
                </a:lnTo>
                <a:lnTo>
                  <a:pt x="8461039" y="715118"/>
                </a:lnTo>
                <a:lnTo>
                  <a:pt x="8341742" y="731391"/>
                </a:lnTo>
                <a:lnTo>
                  <a:pt x="8217700" y="746082"/>
                </a:lnTo>
                <a:lnTo>
                  <a:pt x="8175332" y="750633"/>
                </a:lnTo>
                <a:lnTo>
                  <a:pt x="8045266" y="763259"/>
                </a:lnTo>
                <a:lnTo>
                  <a:pt x="7865201" y="777738"/>
                </a:lnTo>
                <a:lnTo>
                  <a:pt x="7677965" y="789585"/>
                </a:lnTo>
                <a:lnTo>
                  <a:pt x="7434534" y="800791"/>
                </a:lnTo>
                <a:lnTo>
                  <a:pt x="7129834" y="809121"/>
                </a:lnTo>
                <a:lnTo>
                  <a:pt x="6812870" y="812076"/>
                </a:lnTo>
                <a:lnTo>
                  <a:pt x="9143994" y="812076"/>
                </a:lnTo>
                <a:lnTo>
                  <a:pt x="9143994" y="55575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923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 sz="6000">
          <a:latin typeface="+mj-lt"/>
          <a:ea typeface="+mj-ea"/>
          <a:cs typeface="+mj-cs"/>
        </a:defRPr>
      </a:lvl1pPr>
    </p:titleStyle>
    <p:bodyStyle>
      <a:lvl1pPr marL="0">
        <a:defRPr sz="4400"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jc.edu/campuscarry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488" y="28135"/>
            <a:ext cx="12150512" cy="7228509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1488" y="5009269"/>
            <a:ext cx="12150512" cy="1839595"/>
          </a:xfrm>
          <a:custGeom>
            <a:avLst/>
            <a:gdLst/>
            <a:ahLst/>
            <a:cxnLst/>
            <a:rect l="l" t="t" r="r" b="b"/>
            <a:pathLst>
              <a:path w="9143365" h="1839595">
                <a:moveTo>
                  <a:pt x="0" y="0"/>
                </a:moveTo>
                <a:lnTo>
                  <a:pt x="0" y="1839137"/>
                </a:lnTo>
                <a:lnTo>
                  <a:pt x="9143202" y="1839137"/>
                </a:lnTo>
                <a:lnTo>
                  <a:pt x="9143202" y="1289283"/>
                </a:lnTo>
                <a:lnTo>
                  <a:pt x="6851633" y="1289283"/>
                </a:lnTo>
                <a:lnTo>
                  <a:pt x="6530164" y="1286585"/>
                </a:lnTo>
                <a:lnTo>
                  <a:pt x="6202777" y="1277809"/>
                </a:lnTo>
                <a:lnTo>
                  <a:pt x="5814884" y="1260122"/>
                </a:lnTo>
                <a:lnTo>
                  <a:pt x="5422334" y="1234680"/>
                </a:lnTo>
                <a:lnTo>
                  <a:pt x="5026954" y="1201760"/>
                </a:lnTo>
                <a:lnTo>
                  <a:pt x="4630574" y="1161641"/>
                </a:lnTo>
                <a:lnTo>
                  <a:pt x="4235020" y="1114601"/>
                </a:lnTo>
                <a:lnTo>
                  <a:pt x="3842123" y="1060920"/>
                </a:lnTo>
                <a:lnTo>
                  <a:pt x="3786229" y="1052712"/>
                </a:lnTo>
                <a:lnTo>
                  <a:pt x="3398694" y="991793"/>
                </a:lnTo>
                <a:lnTo>
                  <a:pt x="3017643" y="924816"/>
                </a:lnTo>
                <a:lnTo>
                  <a:pt x="2697646" y="862807"/>
                </a:lnTo>
                <a:lnTo>
                  <a:pt x="2384974" y="796735"/>
                </a:lnTo>
                <a:lnTo>
                  <a:pt x="2080776" y="726778"/>
                </a:lnTo>
                <a:lnTo>
                  <a:pt x="1834584" y="665637"/>
                </a:lnTo>
                <a:lnTo>
                  <a:pt x="1595743" y="602021"/>
                </a:lnTo>
                <a:lnTo>
                  <a:pt x="1410411" y="549414"/>
                </a:lnTo>
                <a:lnTo>
                  <a:pt x="1230551" y="495339"/>
                </a:lnTo>
                <a:lnTo>
                  <a:pt x="1056506" y="439849"/>
                </a:lnTo>
                <a:lnTo>
                  <a:pt x="929992" y="397333"/>
                </a:lnTo>
                <a:lnTo>
                  <a:pt x="807084" y="354073"/>
                </a:lnTo>
                <a:lnTo>
                  <a:pt x="687927" y="310089"/>
                </a:lnTo>
                <a:lnTo>
                  <a:pt x="572663" y="265404"/>
                </a:lnTo>
                <a:lnTo>
                  <a:pt x="498054" y="235235"/>
                </a:lnTo>
                <a:lnTo>
                  <a:pt x="425284" y="204771"/>
                </a:lnTo>
                <a:lnTo>
                  <a:pt x="354392" y="174018"/>
                </a:lnTo>
                <a:lnTo>
                  <a:pt x="285424" y="142982"/>
                </a:lnTo>
                <a:lnTo>
                  <a:pt x="218420" y="111670"/>
                </a:lnTo>
                <a:lnTo>
                  <a:pt x="153425" y="80089"/>
                </a:lnTo>
                <a:lnTo>
                  <a:pt x="90479" y="48245"/>
                </a:lnTo>
                <a:lnTo>
                  <a:pt x="29627" y="16144"/>
                </a:lnTo>
                <a:lnTo>
                  <a:pt x="0" y="0"/>
                </a:lnTo>
                <a:close/>
              </a:path>
              <a:path w="9143365" h="1839595">
                <a:moveTo>
                  <a:pt x="9143202" y="1052712"/>
                </a:moveTo>
                <a:lnTo>
                  <a:pt x="9034551" y="1080254"/>
                </a:lnTo>
                <a:lnTo>
                  <a:pt x="8957851" y="1098085"/>
                </a:lnTo>
                <a:lnTo>
                  <a:pt x="8879407" y="1115076"/>
                </a:lnTo>
                <a:lnTo>
                  <a:pt x="8799261" y="1131232"/>
                </a:lnTo>
                <a:lnTo>
                  <a:pt x="8717455" y="1146561"/>
                </a:lnTo>
                <a:lnTo>
                  <a:pt x="8591729" y="1168015"/>
                </a:lnTo>
                <a:lnTo>
                  <a:pt x="8462508" y="1187643"/>
                </a:lnTo>
                <a:lnTo>
                  <a:pt x="8329937" y="1205467"/>
                </a:lnTo>
                <a:lnTo>
                  <a:pt x="8194160" y="1221508"/>
                </a:lnTo>
                <a:lnTo>
                  <a:pt x="8008385" y="1240162"/>
                </a:lnTo>
                <a:lnTo>
                  <a:pt x="7817507" y="1255737"/>
                </a:lnTo>
                <a:lnTo>
                  <a:pt x="7621867" y="1268286"/>
                </a:lnTo>
                <a:lnTo>
                  <a:pt x="7371142" y="1279797"/>
                </a:lnTo>
                <a:lnTo>
                  <a:pt x="7114175" y="1286762"/>
                </a:lnTo>
                <a:lnTo>
                  <a:pt x="6851633" y="1289283"/>
                </a:lnTo>
                <a:lnTo>
                  <a:pt x="9143202" y="1289283"/>
                </a:lnTo>
                <a:lnTo>
                  <a:pt x="9143202" y="10527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1488" y="5580330"/>
            <a:ext cx="12150512" cy="1278255"/>
          </a:xfrm>
          <a:custGeom>
            <a:avLst/>
            <a:gdLst/>
            <a:ahLst/>
            <a:cxnLst/>
            <a:rect l="l" t="t" r="r" b="b"/>
            <a:pathLst>
              <a:path w="9144000" h="1278254">
                <a:moveTo>
                  <a:pt x="0" y="0"/>
                </a:moveTo>
                <a:lnTo>
                  <a:pt x="0" y="1277670"/>
                </a:lnTo>
                <a:lnTo>
                  <a:pt x="9144000" y="1277670"/>
                </a:lnTo>
                <a:lnTo>
                  <a:pt x="9144000" y="812076"/>
                </a:lnTo>
                <a:lnTo>
                  <a:pt x="6812870" y="812076"/>
                </a:lnTo>
                <a:lnTo>
                  <a:pt x="6373854" y="808031"/>
                </a:lnTo>
                <a:lnTo>
                  <a:pt x="5861766" y="793169"/>
                </a:lnTo>
                <a:lnTo>
                  <a:pt x="5276316" y="764715"/>
                </a:lnTo>
                <a:lnTo>
                  <a:pt x="4979244" y="746080"/>
                </a:lnTo>
                <a:lnTo>
                  <a:pt x="4320955" y="695507"/>
                </a:lnTo>
                <a:lnTo>
                  <a:pt x="3604640" y="626628"/>
                </a:lnTo>
                <a:lnTo>
                  <a:pt x="2959968" y="552375"/>
                </a:lnTo>
                <a:lnTo>
                  <a:pt x="2336561" y="468880"/>
                </a:lnTo>
                <a:lnTo>
                  <a:pt x="1796314" y="386092"/>
                </a:lnTo>
                <a:lnTo>
                  <a:pt x="1387271" y="315845"/>
                </a:lnTo>
                <a:lnTo>
                  <a:pt x="1049378" y="251895"/>
                </a:lnTo>
                <a:lnTo>
                  <a:pt x="776587" y="195511"/>
                </a:lnTo>
                <a:lnTo>
                  <a:pt x="562312" y="147584"/>
                </a:lnTo>
                <a:lnTo>
                  <a:pt x="360858" y="98940"/>
                </a:lnTo>
                <a:lnTo>
                  <a:pt x="209529" y="59591"/>
                </a:lnTo>
                <a:lnTo>
                  <a:pt x="102069" y="29870"/>
                </a:lnTo>
                <a:lnTo>
                  <a:pt x="0" y="0"/>
                </a:lnTo>
                <a:close/>
              </a:path>
              <a:path w="9144000" h="1278254">
                <a:moveTo>
                  <a:pt x="9144000" y="555750"/>
                </a:moveTo>
                <a:lnTo>
                  <a:pt x="9093881" y="573599"/>
                </a:lnTo>
                <a:lnTo>
                  <a:pt x="9038101" y="591725"/>
                </a:lnTo>
                <a:lnTo>
                  <a:pt x="8979589" y="609084"/>
                </a:lnTo>
                <a:lnTo>
                  <a:pt x="8918451" y="625668"/>
                </a:lnTo>
                <a:lnTo>
                  <a:pt x="8854746" y="641485"/>
                </a:lnTo>
                <a:lnTo>
                  <a:pt x="8754500" y="663788"/>
                </a:lnTo>
                <a:lnTo>
                  <a:pt x="8684628" y="677721"/>
                </a:lnTo>
                <a:lnTo>
                  <a:pt x="8612388" y="690915"/>
                </a:lnTo>
                <a:lnTo>
                  <a:pt x="8537840" y="703378"/>
                </a:lnTo>
                <a:lnTo>
                  <a:pt x="8461039" y="715118"/>
                </a:lnTo>
                <a:lnTo>
                  <a:pt x="8341742" y="731391"/>
                </a:lnTo>
                <a:lnTo>
                  <a:pt x="8217700" y="746082"/>
                </a:lnTo>
                <a:lnTo>
                  <a:pt x="8175332" y="750633"/>
                </a:lnTo>
                <a:lnTo>
                  <a:pt x="8045266" y="763259"/>
                </a:lnTo>
                <a:lnTo>
                  <a:pt x="7865201" y="777738"/>
                </a:lnTo>
                <a:lnTo>
                  <a:pt x="7677965" y="789585"/>
                </a:lnTo>
                <a:lnTo>
                  <a:pt x="7434534" y="800791"/>
                </a:lnTo>
                <a:lnTo>
                  <a:pt x="7129834" y="809121"/>
                </a:lnTo>
                <a:lnTo>
                  <a:pt x="6812870" y="812076"/>
                </a:lnTo>
                <a:lnTo>
                  <a:pt x="9144000" y="812076"/>
                </a:lnTo>
                <a:lnTo>
                  <a:pt x="9144000" y="555750"/>
                </a:lnTo>
                <a:close/>
              </a:path>
            </a:pathLst>
          </a:custGeom>
          <a:solidFill>
            <a:srgbClr val="FEC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311583" y="4199510"/>
            <a:ext cx="4299017" cy="12926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en-US" sz="2800" b="1" spc="-80" dirty="0">
                <a:solidFill>
                  <a:srgbClr val="FFFFFF"/>
                </a:solidFill>
                <a:latin typeface="Lato Heavy"/>
                <a:cs typeface="Lato Heavy"/>
              </a:rPr>
              <a:t>Forum on Concealed Carry Law </a:t>
            </a:r>
            <a:r>
              <a:rPr lang="en-US" sz="2800" b="1" spc="-80" dirty="0" smtClean="0">
                <a:solidFill>
                  <a:srgbClr val="FFFFFF"/>
                </a:solidFill>
                <a:latin typeface="Lato Heavy"/>
                <a:cs typeface="Lato Heavy"/>
              </a:rPr>
              <a:t>Implementation</a:t>
            </a:r>
          </a:p>
          <a:p>
            <a:pPr marL="12700"/>
            <a:r>
              <a:rPr lang="en-US" sz="2800" b="1" spc="-80" dirty="0" smtClean="0">
                <a:solidFill>
                  <a:srgbClr val="FFFFFF"/>
                </a:solidFill>
                <a:latin typeface="Lato Heavy"/>
                <a:cs typeface="Lato Heavy"/>
              </a:rPr>
              <a:t>October 19, 2016</a:t>
            </a:r>
            <a:endParaRPr sz="2800" dirty="0">
              <a:latin typeface="Lato Heavy"/>
              <a:cs typeface="Lato Heavy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49885" y="583106"/>
            <a:ext cx="2009421" cy="22518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163916" y="1515435"/>
            <a:ext cx="193675" cy="1309370"/>
          </a:xfrm>
          <a:custGeom>
            <a:avLst/>
            <a:gdLst/>
            <a:ahLst/>
            <a:cxnLst/>
            <a:rect l="l" t="t" r="r" b="b"/>
            <a:pathLst>
              <a:path w="193675" h="1309370">
                <a:moveTo>
                  <a:pt x="13347" y="0"/>
                </a:moveTo>
                <a:lnTo>
                  <a:pt x="10957" y="45956"/>
                </a:lnTo>
                <a:lnTo>
                  <a:pt x="9894" y="120428"/>
                </a:lnTo>
                <a:lnTo>
                  <a:pt x="9318" y="168382"/>
                </a:lnTo>
                <a:lnTo>
                  <a:pt x="8721" y="222390"/>
                </a:lnTo>
                <a:lnTo>
                  <a:pt x="8106" y="281629"/>
                </a:lnTo>
                <a:lnTo>
                  <a:pt x="7373" y="356722"/>
                </a:lnTo>
                <a:lnTo>
                  <a:pt x="6210" y="482545"/>
                </a:lnTo>
                <a:lnTo>
                  <a:pt x="4865" y="638640"/>
                </a:lnTo>
                <a:lnTo>
                  <a:pt x="3756" y="773949"/>
                </a:lnTo>
                <a:lnTo>
                  <a:pt x="2152" y="981441"/>
                </a:lnTo>
                <a:lnTo>
                  <a:pt x="905" y="1154855"/>
                </a:lnTo>
                <a:lnTo>
                  <a:pt x="341" y="1240600"/>
                </a:lnTo>
                <a:lnTo>
                  <a:pt x="0" y="1308023"/>
                </a:lnTo>
                <a:lnTo>
                  <a:pt x="48309" y="1308826"/>
                </a:lnTo>
                <a:lnTo>
                  <a:pt x="145000" y="1306664"/>
                </a:lnTo>
                <a:lnTo>
                  <a:pt x="193394" y="1306664"/>
                </a:lnTo>
                <a:lnTo>
                  <a:pt x="192913" y="1185389"/>
                </a:lnTo>
                <a:lnTo>
                  <a:pt x="192362" y="1079269"/>
                </a:lnTo>
                <a:lnTo>
                  <a:pt x="191658" y="959660"/>
                </a:lnTo>
                <a:lnTo>
                  <a:pt x="190827" y="832202"/>
                </a:lnTo>
                <a:lnTo>
                  <a:pt x="189895" y="702537"/>
                </a:lnTo>
                <a:lnTo>
                  <a:pt x="188890" y="576308"/>
                </a:lnTo>
                <a:lnTo>
                  <a:pt x="188368" y="516244"/>
                </a:lnTo>
                <a:lnTo>
                  <a:pt x="187837" y="459155"/>
                </a:lnTo>
                <a:lnTo>
                  <a:pt x="187301" y="405746"/>
                </a:lnTo>
                <a:lnTo>
                  <a:pt x="186763" y="356722"/>
                </a:lnTo>
                <a:lnTo>
                  <a:pt x="186227" y="312788"/>
                </a:lnTo>
                <a:lnTo>
                  <a:pt x="185695" y="274649"/>
                </a:lnTo>
                <a:lnTo>
                  <a:pt x="184658" y="218579"/>
                </a:lnTo>
                <a:lnTo>
                  <a:pt x="165374" y="147178"/>
                </a:lnTo>
                <a:lnTo>
                  <a:pt x="142635" y="103919"/>
                </a:lnTo>
                <a:lnTo>
                  <a:pt x="107607" y="56172"/>
                </a:lnTo>
                <a:lnTo>
                  <a:pt x="72694" y="22947"/>
                </a:lnTo>
                <a:lnTo>
                  <a:pt x="23785" y="384"/>
                </a:lnTo>
                <a:lnTo>
                  <a:pt x="13347" y="0"/>
                </a:lnTo>
                <a:close/>
              </a:path>
              <a:path w="193675" h="1309370">
                <a:moveTo>
                  <a:pt x="193394" y="1306664"/>
                </a:moveTo>
                <a:lnTo>
                  <a:pt x="145000" y="1306664"/>
                </a:lnTo>
                <a:lnTo>
                  <a:pt x="193395" y="1306931"/>
                </a:lnTo>
                <a:lnTo>
                  <a:pt x="193394" y="1306664"/>
                </a:lnTo>
                <a:close/>
              </a:path>
            </a:pathLst>
          </a:custGeom>
          <a:solidFill>
            <a:srgbClr val="FEC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059743" y="3799509"/>
            <a:ext cx="40640" cy="53340"/>
          </a:xfrm>
          <a:custGeom>
            <a:avLst/>
            <a:gdLst/>
            <a:ahLst/>
            <a:cxnLst/>
            <a:rect l="l" t="t" r="r" b="b"/>
            <a:pathLst>
              <a:path w="40639" h="53339">
                <a:moveTo>
                  <a:pt x="25120" y="9004"/>
                </a:moveTo>
                <a:lnTo>
                  <a:pt x="14973" y="9004"/>
                </a:lnTo>
                <a:lnTo>
                  <a:pt x="14973" y="53136"/>
                </a:lnTo>
                <a:lnTo>
                  <a:pt x="25120" y="53136"/>
                </a:lnTo>
                <a:lnTo>
                  <a:pt x="25120" y="9004"/>
                </a:lnTo>
                <a:close/>
              </a:path>
              <a:path w="40639" h="53339">
                <a:moveTo>
                  <a:pt x="40043" y="0"/>
                </a:moveTo>
                <a:lnTo>
                  <a:pt x="0" y="0"/>
                </a:lnTo>
                <a:lnTo>
                  <a:pt x="0" y="9004"/>
                </a:lnTo>
                <a:lnTo>
                  <a:pt x="40043" y="9004"/>
                </a:lnTo>
                <a:lnTo>
                  <a:pt x="40043" y="0"/>
                </a:lnTo>
                <a:close/>
              </a:path>
            </a:pathLst>
          </a:custGeom>
          <a:solidFill>
            <a:srgbClr val="FEC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107759" y="3799509"/>
            <a:ext cx="48895" cy="53340"/>
          </a:xfrm>
          <a:custGeom>
            <a:avLst/>
            <a:gdLst/>
            <a:ahLst/>
            <a:cxnLst/>
            <a:rect l="l" t="t" r="r" b="b"/>
            <a:pathLst>
              <a:path w="48895" h="53339">
                <a:moveTo>
                  <a:pt x="15227" y="0"/>
                </a:moveTo>
                <a:lnTo>
                  <a:pt x="0" y="0"/>
                </a:lnTo>
                <a:lnTo>
                  <a:pt x="0" y="53136"/>
                </a:lnTo>
                <a:lnTo>
                  <a:pt x="9474" y="53136"/>
                </a:lnTo>
                <a:lnTo>
                  <a:pt x="9474" y="11277"/>
                </a:lnTo>
                <a:lnTo>
                  <a:pt x="18074" y="11277"/>
                </a:lnTo>
                <a:lnTo>
                  <a:pt x="15227" y="0"/>
                </a:lnTo>
                <a:close/>
              </a:path>
              <a:path w="48895" h="53339">
                <a:moveTo>
                  <a:pt x="18074" y="11277"/>
                </a:moveTo>
                <a:lnTo>
                  <a:pt x="9474" y="11277"/>
                </a:lnTo>
                <a:lnTo>
                  <a:pt x="19431" y="53136"/>
                </a:lnTo>
                <a:lnTo>
                  <a:pt x="29222" y="53136"/>
                </a:lnTo>
                <a:lnTo>
                  <a:pt x="33280" y="36271"/>
                </a:lnTo>
                <a:lnTo>
                  <a:pt x="24384" y="36271"/>
                </a:lnTo>
                <a:lnTo>
                  <a:pt x="18074" y="11277"/>
                </a:lnTo>
                <a:close/>
              </a:path>
              <a:path w="48895" h="53339">
                <a:moveTo>
                  <a:pt x="48768" y="11277"/>
                </a:moveTo>
                <a:lnTo>
                  <a:pt x="39293" y="11277"/>
                </a:lnTo>
                <a:lnTo>
                  <a:pt x="39293" y="53136"/>
                </a:lnTo>
                <a:lnTo>
                  <a:pt x="48768" y="53136"/>
                </a:lnTo>
                <a:lnTo>
                  <a:pt x="48768" y="11277"/>
                </a:lnTo>
                <a:close/>
              </a:path>
              <a:path w="48895" h="53339">
                <a:moveTo>
                  <a:pt x="48768" y="0"/>
                </a:moveTo>
                <a:lnTo>
                  <a:pt x="33464" y="0"/>
                </a:lnTo>
                <a:lnTo>
                  <a:pt x="24384" y="36271"/>
                </a:lnTo>
                <a:lnTo>
                  <a:pt x="33280" y="36271"/>
                </a:lnTo>
                <a:lnTo>
                  <a:pt x="39293" y="11277"/>
                </a:lnTo>
                <a:lnTo>
                  <a:pt x="48768" y="11277"/>
                </a:lnTo>
                <a:lnTo>
                  <a:pt x="48768" y="0"/>
                </a:lnTo>
                <a:close/>
              </a:path>
            </a:pathLst>
          </a:custGeom>
          <a:solidFill>
            <a:srgbClr val="FEC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281923" y="3245524"/>
            <a:ext cx="271780" cy="607695"/>
          </a:xfrm>
          <a:custGeom>
            <a:avLst/>
            <a:gdLst/>
            <a:ahLst/>
            <a:cxnLst/>
            <a:rect l="l" t="t" r="r" b="b"/>
            <a:pathLst>
              <a:path w="271779" h="607695">
                <a:moveTo>
                  <a:pt x="271411" y="0"/>
                </a:moveTo>
                <a:lnTo>
                  <a:pt x="0" y="0"/>
                </a:lnTo>
                <a:lnTo>
                  <a:pt x="0" y="607123"/>
                </a:lnTo>
                <a:lnTo>
                  <a:pt x="271411" y="607123"/>
                </a:lnTo>
                <a:lnTo>
                  <a:pt x="271411" y="0"/>
                </a:lnTo>
                <a:close/>
              </a:path>
            </a:pathLst>
          </a:custGeom>
          <a:solidFill>
            <a:srgbClr val="FEC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35480" y="3065767"/>
            <a:ext cx="764540" cy="180340"/>
          </a:xfrm>
          <a:custGeom>
            <a:avLst/>
            <a:gdLst/>
            <a:ahLst/>
            <a:cxnLst/>
            <a:rect l="l" t="t" r="r" b="b"/>
            <a:pathLst>
              <a:path w="764539" h="180339">
                <a:moveTo>
                  <a:pt x="764273" y="0"/>
                </a:moveTo>
                <a:lnTo>
                  <a:pt x="0" y="0"/>
                </a:lnTo>
                <a:lnTo>
                  <a:pt x="0" y="179755"/>
                </a:lnTo>
                <a:lnTo>
                  <a:pt x="764273" y="179755"/>
                </a:lnTo>
                <a:lnTo>
                  <a:pt x="764273" y="0"/>
                </a:lnTo>
                <a:close/>
              </a:path>
            </a:pathLst>
          </a:custGeom>
          <a:solidFill>
            <a:srgbClr val="FEC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657465" y="3065759"/>
            <a:ext cx="579120" cy="800100"/>
          </a:xfrm>
          <a:custGeom>
            <a:avLst/>
            <a:gdLst/>
            <a:ahLst/>
            <a:cxnLst/>
            <a:rect l="l" t="t" r="r" b="b"/>
            <a:pathLst>
              <a:path w="579120" h="800100">
                <a:moveTo>
                  <a:pt x="0" y="560692"/>
                </a:moveTo>
                <a:lnTo>
                  <a:pt x="23787" y="765429"/>
                </a:lnTo>
                <a:lnTo>
                  <a:pt x="69784" y="776304"/>
                </a:lnTo>
                <a:lnTo>
                  <a:pt x="113172" y="784810"/>
                </a:lnTo>
                <a:lnTo>
                  <a:pt x="162483" y="791616"/>
                </a:lnTo>
                <a:lnTo>
                  <a:pt x="212832" y="797086"/>
                </a:lnTo>
                <a:lnTo>
                  <a:pt x="250871" y="799506"/>
                </a:lnTo>
                <a:lnTo>
                  <a:pt x="274980" y="799947"/>
                </a:lnTo>
                <a:lnTo>
                  <a:pt x="304518" y="799240"/>
                </a:lnTo>
                <a:lnTo>
                  <a:pt x="362252" y="793587"/>
                </a:lnTo>
                <a:lnTo>
                  <a:pt x="419064" y="781276"/>
                </a:lnTo>
                <a:lnTo>
                  <a:pt x="480079" y="756272"/>
                </a:lnTo>
                <a:lnTo>
                  <a:pt x="541384" y="715681"/>
                </a:lnTo>
                <a:lnTo>
                  <a:pt x="574408" y="648124"/>
                </a:lnTo>
                <a:lnTo>
                  <a:pt x="578535" y="603542"/>
                </a:lnTo>
                <a:lnTo>
                  <a:pt x="179755" y="603542"/>
                </a:lnTo>
                <a:lnTo>
                  <a:pt x="165503" y="603283"/>
                </a:lnTo>
                <a:lnTo>
                  <a:pt x="120332" y="597173"/>
                </a:lnTo>
                <a:lnTo>
                  <a:pt x="76995" y="586239"/>
                </a:lnTo>
                <a:lnTo>
                  <a:pt x="46418" y="576745"/>
                </a:lnTo>
                <a:lnTo>
                  <a:pt x="0" y="560692"/>
                </a:lnTo>
                <a:close/>
              </a:path>
              <a:path w="579120" h="800100">
                <a:moveTo>
                  <a:pt x="578535" y="0"/>
                </a:moveTo>
                <a:lnTo>
                  <a:pt x="305930" y="0"/>
                </a:lnTo>
                <a:lnTo>
                  <a:pt x="305930" y="479704"/>
                </a:lnTo>
                <a:lnTo>
                  <a:pt x="305443" y="495655"/>
                </a:lnTo>
                <a:lnTo>
                  <a:pt x="298208" y="534504"/>
                </a:lnTo>
                <a:lnTo>
                  <a:pt x="273773" y="572554"/>
                </a:lnTo>
                <a:lnTo>
                  <a:pt x="233908" y="596404"/>
                </a:lnTo>
                <a:lnTo>
                  <a:pt x="194750" y="603098"/>
                </a:lnTo>
                <a:lnTo>
                  <a:pt x="179755" y="603542"/>
                </a:lnTo>
                <a:lnTo>
                  <a:pt x="578535" y="603542"/>
                </a:lnTo>
                <a:lnTo>
                  <a:pt x="578535" y="0"/>
                </a:lnTo>
                <a:close/>
              </a:path>
            </a:pathLst>
          </a:custGeom>
          <a:solidFill>
            <a:srgbClr val="FEC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344931" y="3058636"/>
            <a:ext cx="714375" cy="807085"/>
          </a:xfrm>
          <a:custGeom>
            <a:avLst/>
            <a:gdLst/>
            <a:ahLst/>
            <a:cxnLst/>
            <a:rect l="l" t="t" r="r" b="b"/>
            <a:pathLst>
              <a:path w="714375" h="807085">
                <a:moveTo>
                  <a:pt x="480936" y="0"/>
                </a:moveTo>
                <a:lnTo>
                  <a:pt x="421824" y="1336"/>
                </a:lnTo>
                <a:lnTo>
                  <a:pt x="369481" y="5345"/>
                </a:lnTo>
                <a:lnTo>
                  <a:pt x="323909" y="12028"/>
                </a:lnTo>
                <a:lnTo>
                  <a:pt x="285114" y="21386"/>
                </a:lnTo>
                <a:lnTo>
                  <a:pt x="214714" y="49909"/>
                </a:lnTo>
                <a:lnTo>
                  <a:pt x="179857" y="69523"/>
                </a:lnTo>
                <a:lnTo>
                  <a:pt x="145237" y="92710"/>
                </a:lnTo>
                <a:lnTo>
                  <a:pt x="112659" y="119342"/>
                </a:lnTo>
                <a:lnTo>
                  <a:pt x="83942" y="149313"/>
                </a:lnTo>
                <a:lnTo>
                  <a:pt x="59085" y="182628"/>
                </a:lnTo>
                <a:lnTo>
                  <a:pt x="38087" y="219290"/>
                </a:lnTo>
                <a:lnTo>
                  <a:pt x="21431" y="259224"/>
                </a:lnTo>
                <a:lnTo>
                  <a:pt x="9528" y="302348"/>
                </a:lnTo>
                <a:lnTo>
                  <a:pt x="2382" y="348664"/>
                </a:lnTo>
                <a:lnTo>
                  <a:pt x="0" y="398170"/>
                </a:lnTo>
                <a:lnTo>
                  <a:pt x="2458" y="448364"/>
                </a:lnTo>
                <a:lnTo>
                  <a:pt x="9829" y="495504"/>
                </a:lnTo>
                <a:lnTo>
                  <a:pt x="22106" y="539589"/>
                </a:lnTo>
                <a:lnTo>
                  <a:pt x="39281" y="580618"/>
                </a:lnTo>
                <a:lnTo>
                  <a:pt x="60895" y="618488"/>
                </a:lnTo>
                <a:lnTo>
                  <a:pt x="86456" y="653005"/>
                </a:lnTo>
                <a:lnTo>
                  <a:pt x="115963" y="684174"/>
                </a:lnTo>
                <a:lnTo>
                  <a:pt x="149415" y="712000"/>
                </a:lnTo>
                <a:lnTo>
                  <a:pt x="186158" y="736204"/>
                </a:lnTo>
                <a:lnTo>
                  <a:pt x="225593" y="756558"/>
                </a:lnTo>
                <a:lnTo>
                  <a:pt x="267708" y="773054"/>
                </a:lnTo>
                <a:lnTo>
                  <a:pt x="312496" y="785685"/>
                </a:lnTo>
                <a:lnTo>
                  <a:pt x="358961" y="795044"/>
                </a:lnTo>
                <a:lnTo>
                  <a:pt x="406095" y="801727"/>
                </a:lnTo>
                <a:lnTo>
                  <a:pt x="453896" y="805736"/>
                </a:lnTo>
                <a:lnTo>
                  <a:pt x="502361" y="807072"/>
                </a:lnTo>
                <a:lnTo>
                  <a:pt x="527026" y="806760"/>
                </a:lnTo>
                <a:lnTo>
                  <a:pt x="577927" y="804264"/>
                </a:lnTo>
                <a:lnTo>
                  <a:pt x="629554" y="799463"/>
                </a:lnTo>
                <a:lnTo>
                  <a:pt x="673896" y="793640"/>
                </a:lnTo>
                <a:lnTo>
                  <a:pt x="711212" y="620191"/>
                </a:lnTo>
                <a:lnTo>
                  <a:pt x="480936" y="620191"/>
                </a:lnTo>
                <a:lnTo>
                  <a:pt x="435707" y="616185"/>
                </a:lnTo>
                <a:lnTo>
                  <a:pt x="395231" y="604165"/>
                </a:lnTo>
                <a:lnTo>
                  <a:pt x="359512" y="584128"/>
                </a:lnTo>
                <a:lnTo>
                  <a:pt x="328548" y="556069"/>
                </a:lnTo>
                <a:lnTo>
                  <a:pt x="303557" y="522254"/>
                </a:lnTo>
                <a:lnTo>
                  <a:pt x="285710" y="484860"/>
                </a:lnTo>
                <a:lnTo>
                  <a:pt x="275004" y="443894"/>
                </a:lnTo>
                <a:lnTo>
                  <a:pt x="271437" y="399364"/>
                </a:lnTo>
                <a:lnTo>
                  <a:pt x="272329" y="378181"/>
                </a:lnTo>
                <a:lnTo>
                  <a:pt x="279463" y="336934"/>
                </a:lnTo>
                <a:lnTo>
                  <a:pt x="293662" y="297530"/>
                </a:lnTo>
                <a:lnTo>
                  <a:pt x="314502" y="262225"/>
                </a:lnTo>
                <a:lnTo>
                  <a:pt x="341807" y="231642"/>
                </a:lnTo>
                <a:lnTo>
                  <a:pt x="375143" y="207605"/>
                </a:lnTo>
                <a:lnTo>
                  <a:pt x="414204" y="190625"/>
                </a:lnTo>
                <a:lnTo>
                  <a:pt x="457652" y="182023"/>
                </a:lnTo>
                <a:lnTo>
                  <a:pt x="480936" y="180949"/>
                </a:lnTo>
                <a:lnTo>
                  <a:pt x="711087" y="180949"/>
                </a:lnTo>
                <a:lnTo>
                  <a:pt x="692835" y="11887"/>
                </a:lnTo>
                <a:lnTo>
                  <a:pt x="634946" y="6691"/>
                </a:lnTo>
                <a:lnTo>
                  <a:pt x="580337" y="2976"/>
                </a:lnTo>
                <a:lnTo>
                  <a:pt x="529002" y="744"/>
                </a:lnTo>
                <a:lnTo>
                  <a:pt x="480936" y="0"/>
                </a:lnTo>
                <a:close/>
              </a:path>
              <a:path w="714375" h="807085">
                <a:moveTo>
                  <a:pt x="714298" y="591604"/>
                </a:moveTo>
                <a:lnTo>
                  <a:pt x="651171" y="604428"/>
                </a:lnTo>
                <a:lnTo>
                  <a:pt x="597585" y="613321"/>
                </a:lnTo>
                <a:lnTo>
                  <a:pt x="524791" y="618884"/>
                </a:lnTo>
                <a:lnTo>
                  <a:pt x="480936" y="620191"/>
                </a:lnTo>
                <a:lnTo>
                  <a:pt x="711212" y="620191"/>
                </a:lnTo>
                <a:lnTo>
                  <a:pt x="714298" y="591604"/>
                </a:lnTo>
                <a:close/>
              </a:path>
              <a:path w="714375" h="807085">
                <a:moveTo>
                  <a:pt x="711087" y="180949"/>
                </a:moveTo>
                <a:lnTo>
                  <a:pt x="480936" y="180949"/>
                </a:lnTo>
                <a:lnTo>
                  <a:pt x="495375" y="181097"/>
                </a:lnTo>
                <a:lnTo>
                  <a:pt x="510105" y="181540"/>
                </a:lnTo>
                <a:lnTo>
                  <a:pt x="525134" y="182278"/>
                </a:lnTo>
                <a:lnTo>
                  <a:pt x="540473" y="183311"/>
                </a:lnTo>
                <a:lnTo>
                  <a:pt x="597585" y="188074"/>
                </a:lnTo>
                <a:lnTo>
                  <a:pt x="714298" y="210693"/>
                </a:lnTo>
                <a:lnTo>
                  <a:pt x="711087" y="180949"/>
                </a:lnTo>
                <a:close/>
              </a:path>
            </a:pathLst>
          </a:custGeom>
          <a:solidFill>
            <a:srgbClr val="FEC6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H.B. 910 Open Carry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3447098"/>
          </a:xfrm>
        </p:spPr>
        <p:txBody>
          <a:bodyPr/>
          <a:lstStyle/>
          <a:p>
            <a:r>
              <a:rPr lang="en-US" dirty="0" smtClean="0"/>
              <a:t>Allows a person with a LTC to openly carry a handgun (effective January 2016)</a:t>
            </a:r>
          </a:p>
          <a:p>
            <a:endParaRPr lang="en-US" dirty="0"/>
          </a:p>
          <a:p>
            <a:r>
              <a:rPr lang="en-US" dirty="0" smtClean="0"/>
              <a:t>Does not apply to college or universities</a:t>
            </a:r>
          </a:p>
          <a:p>
            <a:endParaRPr lang="en-US" dirty="0"/>
          </a:p>
          <a:p>
            <a:r>
              <a:rPr lang="en-US" dirty="0" smtClean="0"/>
              <a:t>Neither HB 910 (open carry) or SB 11 (Campus Carry) allow for the open carrying of handguns on college campuses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17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LTC requirements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2954655"/>
          </a:xfrm>
        </p:spPr>
        <p:txBody>
          <a:bodyPr/>
          <a:lstStyle/>
          <a:p>
            <a:r>
              <a:rPr lang="en-US" dirty="0" smtClean="0"/>
              <a:t>Must be 21 years of age or older (unless active military)</a:t>
            </a:r>
          </a:p>
          <a:p>
            <a:endParaRPr lang="en-US" dirty="0"/>
          </a:p>
          <a:p>
            <a:r>
              <a:rPr lang="en-US" dirty="0" smtClean="0"/>
              <a:t>Must complete classroom training, pass a written exam and pass a proficiency demonstration</a:t>
            </a:r>
          </a:p>
          <a:p>
            <a:endParaRPr lang="en-US" dirty="0"/>
          </a:p>
          <a:p>
            <a:r>
              <a:rPr lang="en-US" dirty="0" smtClean="0"/>
              <a:t>Conducted by a LTC instructor certified by Texas DPS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27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LTC </a:t>
            </a:r>
            <a:r>
              <a:rPr lang="en-US" dirty="0" err="1" smtClean="0"/>
              <a:t>Eligibilty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431983"/>
          </a:xfrm>
        </p:spPr>
        <p:txBody>
          <a:bodyPr/>
          <a:lstStyle/>
          <a:p>
            <a:r>
              <a:rPr lang="en-US" dirty="0" smtClean="0"/>
              <a:t>No felony convictions</a:t>
            </a:r>
          </a:p>
          <a:p>
            <a:endParaRPr lang="en-US" dirty="0"/>
          </a:p>
          <a:p>
            <a:r>
              <a:rPr lang="en-US" dirty="0" smtClean="0"/>
              <a:t>Has not been convicted of a Class A or Class B misdemeanor in the last 5 years</a:t>
            </a:r>
          </a:p>
          <a:p>
            <a:endParaRPr lang="en-US" dirty="0"/>
          </a:p>
          <a:p>
            <a:r>
              <a:rPr lang="en-US" dirty="0" smtClean="0"/>
              <a:t>Has not been charged with a Class A or Class B or under a felony indictment</a:t>
            </a:r>
          </a:p>
          <a:p>
            <a:endParaRPr lang="en-US" dirty="0"/>
          </a:p>
          <a:p>
            <a:r>
              <a:rPr lang="en-US" dirty="0" smtClean="0"/>
              <a:t>Is not a fugitive from justice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16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LTC Eligibility continued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3447098"/>
          </a:xfrm>
        </p:spPr>
        <p:txBody>
          <a:bodyPr/>
          <a:lstStyle/>
          <a:p>
            <a:r>
              <a:rPr lang="en-US" dirty="0" smtClean="0"/>
              <a:t>Is not chemically dependent person</a:t>
            </a:r>
          </a:p>
          <a:p>
            <a:endParaRPr lang="en-US" dirty="0"/>
          </a:p>
          <a:p>
            <a:r>
              <a:rPr lang="en-US" dirty="0" smtClean="0"/>
              <a:t>Capable of sound judgement and respect of the proper use and storage of a handgun</a:t>
            </a:r>
          </a:p>
          <a:p>
            <a:endParaRPr lang="en-US" dirty="0"/>
          </a:p>
          <a:p>
            <a:r>
              <a:rPr lang="en-US" dirty="0" smtClean="0"/>
              <a:t>No material misrepresentation or fail to disclose material fact on application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11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&amp; Facts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3447098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 smtClean="0"/>
              <a:t>Currently, concealed handguns are allowed on certain parts of campus(parking lots, sidewalks)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 smtClean="0"/>
              <a:t>Campus Carry takes effect August 1, 2017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 smtClean="0"/>
              <a:t>Texas is the ninth state to allow guns on campus(Arkansas, Colorado, Idaho, Kansas, Mississippi, Oregon, Utah, Wisconsin)</a:t>
            </a:r>
          </a:p>
        </p:txBody>
      </p:sp>
    </p:spTree>
    <p:extLst>
      <p:ext uri="{BB962C8B-B14F-4D97-AF65-F5344CB8AC3E}">
        <p14:creationId xmlns:p14="http://schemas.microsoft.com/office/powerpoint/2010/main" val="49375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Experiences in Other States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431983"/>
          </a:xfrm>
        </p:spPr>
        <p:txBody>
          <a:bodyPr/>
          <a:lstStyle/>
          <a:p>
            <a:r>
              <a:rPr lang="en-US" dirty="0" smtClean="0"/>
              <a:t>Colorado has the longest history with campus carry passing legislation in 2003</a:t>
            </a:r>
          </a:p>
          <a:p>
            <a:endParaRPr lang="en-US" dirty="0"/>
          </a:p>
          <a:p>
            <a:r>
              <a:rPr lang="en-US" dirty="0" smtClean="0"/>
              <a:t>Colorado State  University reports no incidents of CHL holders displaying or discharging a firearm on campus since 2003</a:t>
            </a:r>
          </a:p>
          <a:p>
            <a:endParaRPr lang="en-US" dirty="0"/>
          </a:p>
          <a:p>
            <a:r>
              <a:rPr lang="en-US" dirty="0" smtClean="0"/>
              <a:t>U Colorado-Boulder has had one accident discharge of a handgun by a CHL holder when a staff member at the Dental School showed her handgun to a colleague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52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TJC Experiences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1969770"/>
          </a:xfrm>
        </p:spPr>
        <p:txBody>
          <a:bodyPr/>
          <a:lstStyle/>
          <a:p>
            <a:r>
              <a:rPr lang="en-US" dirty="0" smtClean="0"/>
              <a:t>According to TJC Campus Police records, there have been no cases of trespass by holder of CHL/LTC or Unlawful Carrying of a Handgun by License Holder on campus since the concealed handgun law went into effect in Texas in 1997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1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Statutory Exclusion Zones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3877985"/>
          </a:xfrm>
        </p:spPr>
        <p:txBody>
          <a:bodyPr/>
          <a:lstStyle/>
          <a:p>
            <a:r>
              <a:rPr lang="en-US" sz="2800" dirty="0" smtClean="0"/>
              <a:t>These are areas where handguns are currently excluded by state law:</a:t>
            </a:r>
          </a:p>
          <a:p>
            <a:endParaRPr lang="en-US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Patient care areas, including clinics and hospitals (chapter 241, Health &amp; Safety Code)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K-12 Schools and child care facilities, including “physical premises” or “grounds or building on which an activity sponsored by a </a:t>
            </a:r>
            <a:r>
              <a:rPr lang="en-US" sz="2800" dirty="0"/>
              <a:t> </a:t>
            </a:r>
            <a:r>
              <a:rPr lang="en-US" sz="2800" dirty="0" smtClean="0"/>
              <a:t>school…is being conducted”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852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Statutory Exclusion Zones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2462213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/>
              <a:t>Sporting event- “collegiate sporting event or interscholastic event</a:t>
            </a:r>
            <a:r>
              <a:rPr lang="en-US" dirty="0" smtClean="0"/>
              <a:t>”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/>
              <a:t>Places where </a:t>
            </a:r>
            <a:r>
              <a:rPr lang="en-US" dirty="0" smtClean="0"/>
              <a:t>federal law, </a:t>
            </a:r>
            <a:r>
              <a:rPr lang="en-US" dirty="0"/>
              <a:t>federal licensing requirements, or federal </a:t>
            </a:r>
            <a:r>
              <a:rPr lang="en-US" dirty="0" smtClean="0"/>
              <a:t>contracts </a:t>
            </a:r>
            <a:r>
              <a:rPr lang="en-US" dirty="0"/>
              <a:t>require exclusion</a:t>
            </a:r>
          </a:p>
        </p:txBody>
      </p:sp>
    </p:spTree>
    <p:extLst>
      <p:ext uri="{BB962C8B-B14F-4D97-AF65-F5344CB8AC3E}">
        <p14:creationId xmlns:p14="http://schemas.microsoft.com/office/powerpoint/2010/main" val="336151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907464826"/>
              </p:ext>
            </p:extLst>
          </p:nvPr>
        </p:nvGraphicFramePr>
        <p:xfrm>
          <a:off x="1143000" y="304800"/>
          <a:ext cx="99060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887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Today’s meeting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3939540"/>
          </a:xfrm>
        </p:spPr>
        <p:txBody>
          <a:bodyPr/>
          <a:lstStyle/>
          <a:p>
            <a:r>
              <a:rPr lang="en-US" dirty="0" smtClean="0"/>
              <a:t>To provide in information regarding concealed campus carry</a:t>
            </a:r>
          </a:p>
          <a:p>
            <a:endParaRPr lang="en-US" dirty="0" smtClean="0"/>
          </a:p>
          <a:p>
            <a:r>
              <a:rPr lang="en-US" dirty="0" smtClean="0"/>
              <a:t>All questions and/or comments will need to be in writing and delivered to one of the committee members in attendance.</a:t>
            </a:r>
          </a:p>
          <a:p>
            <a:endParaRPr lang="en-US" dirty="0"/>
          </a:p>
          <a:p>
            <a:r>
              <a:rPr lang="en-US" dirty="0" smtClean="0"/>
              <a:t>One speaker at a time. Civility and decorum to be maintained</a:t>
            </a:r>
          </a:p>
          <a:p>
            <a:endParaRPr lang="en-US" dirty="0"/>
          </a:p>
          <a:p>
            <a:r>
              <a:rPr lang="en-US" dirty="0" smtClean="0"/>
              <a:t>Time limit of todays meeting is 1 hour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70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742792289"/>
              </p:ext>
            </p:extLst>
          </p:nvPr>
        </p:nvGraphicFramePr>
        <p:xfrm>
          <a:off x="1143000" y="304800"/>
          <a:ext cx="100584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992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4193784156"/>
              </p:ext>
            </p:extLst>
          </p:nvPr>
        </p:nvGraphicFramePr>
        <p:xfrm>
          <a:off x="381000" y="457200"/>
          <a:ext cx="11277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33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Campus Carry Website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3046988"/>
          </a:xfrm>
        </p:spPr>
        <p:txBody>
          <a:bodyPr/>
          <a:lstStyle/>
          <a:p>
            <a:r>
              <a:rPr lang="en-US" sz="6600" dirty="0" smtClean="0">
                <a:hlinkClick r:id="rId2"/>
              </a:rPr>
              <a:t>www.tjc.edu/campuscarry</a:t>
            </a:r>
            <a:endParaRPr lang="en-US" sz="6600" dirty="0" smtClean="0"/>
          </a:p>
          <a:p>
            <a:endParaRPr lang="en-US" sz="6600" dirty="0"/>
          </a:p>
          <a:p>
            <a:r>
              <a:rPr lang="en-US" sz="6600" dirty="0" smtClean="0"/>
              <a:t>Email:  campuscarry@tjc.edu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13383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TJC Working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09600" y="1577339"/>
            <a:ext cx="5303520" cy="3693319"/>
          </a:xfrm>
        </p:spPr>
        <p:txBody>
          <a:bodyPr/>
          <a:lstStyle/>
          <a:p>
            <a:r>
              <a:rPr lang="en-US" sz="2400" dirty="0" smtClean="0"/>
              <a:t>Randy Melton, Chief Campus Police</a:t>
            </a:r>
          </a:p>
          <a:p>
            <a:r>
              <a:rPr lang="en-US" sz="2400" dirty="0" smtClean="0"/>
              <a:t>Jeremy Strickland, Director Bands</a:t>
            </a:r>
          </a:p>
          <a:p>
            <a:r>
              <a:rPr lang="en-US" sz="2400" dirty="0" smtClean="0"/>
              <a:t>Marian Jackson, Director LRC</a:t>
            </a:r>
          </a:p>
          <a:p>
            <a:r>
              <a:rPr lang="en-US" sz="2400" dirty="0" smtClean="0"/>
              <a:t>Denise Weatherly-Green, Prof. Theatre</a:t>
            </a:r>
            <a:endParaRPr lang="en-US" sz="1600" dirty="0" smtClean="0"/>
          </a:p>
          <a:p>
            <a:r>
              <a:rPr lang="en-US" sz="2400" dirty="0" smtClean="0"/>
              <a:t>Shelley Cross, Professor Business </a:t>
            </a:r>
            <a:r>
              <a:rPr lang="en-US" sz="2400" dirty="0" err="1" smtClean="0"/>
              <a:t>Mgt</a:t>
            </a:r>
            <a:endParaRPr lang="en-US" sz="2400" dirty="0" smtClean="0"/>
          </a:p>
          <a:p>
            <a:r>
              <a:rPr lang="en-US" sz="2400" dirty="0" smtClean="0"/>
              <a:t>Brenda </a:t>
            </a:r>
            <a:r>
              <a:rPr lang="en-US" sz="2400" dirty="0" err="1" smtClean="0"/>
              <a:t>Korich</a:t>
            </a:r>
            <a:r>
              <a:rPr lang="en-US" sz="2400" dirty="0" smtClean="0"/>
              <a:t>, Professor Surgical Tech</a:t>
            </a:r>
          </a:p>
          <a:p>
            <a:r>
              <a:rPr lang="en-US" sz="2400" dirty="0" smtClean="0"/>
              <a:t>Don Fraser, Director Alumni Affairs</a:t>
            </a:r>
          </a:p>
          <a:p>
            <a:r>
              <a:rPr lang="en-US" sz="2400" dirty="0" smtClean="0"/>
              <a:t>Jon </a:t>
            </a:r>
            <a:r>
              <a:rPr lang="en-US" sz="2400" dirty="0" err="1" smtClean="0"/>
              <a:t>Arriola</a:t>
            </a:r>
            <a:r>
              <a:rPr lang="en-US" sz="2400" dirty="0" smtClean="0"/>
              <a:t>, Prof. Learning Frameworks</a:t>
            </a:r>
          </a:p>
          <a:p>
            <a:r>
              <a:rPr lang="en-US" sz="2400" dirty="0" smtClean="0"/>
              <a:t>Dr. Otis Webster, Prof. Psychology</a:t>
            </a:r>
          </a:p>
          <a:p>
            <a:r>
              <a:rPr lang="en-US" sz="2400" dirty="0" smtClean="0"/>
              <a:t>Cory Howard, Prof. Psychology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3323987"/>
          </a:xfrm>
        </p:spPr>
        <p:txBody>
          <a:bodyPr/>
          <a:lstStyle/>
          <a:p>
            <a:r>
              <a:rPr lang="en-US" sz="2400" dirty="0" smtClean="0"/>
              <a:t>Amanda Ratcliff, Professor Speech</a:t>
            </a:r>
          </a:p>
          <a:p>
            <a:r>
              <a:rPr lang="en-US" sz="2400" dirty="0" err="1" smtClean="0"/>
              <a:t>Brittni</a:t>
            </a:r>
            <a:r>
              <a:rPr lang="en-US" sz="2400" dirty="0" smtClean="0"/>
              <a:t> Tracy, Professor English</a:t>
            </a:r>
          </a:p>
          <a:p>
            <a:r>
              <a:rPr lang="en-US" sz="2400" dirty="0" smtClean="0"/>
              <a:t>Jennifer Wilson, Professor ADN</a:t>
            </a:r>
          </a:p>
          <a:p>
            <a:r>
              <a:rPr lang="en-US" sz="2400" dirty="0" smtClean="0"/>
              <a:t>Natalie Wade, Biology Lab Specialist</a:t>
            </a:r>
          </a:p>
          <a:p>
            <a:r>
              <a:rPr lang="en-US" sz="2400" dirty="0" smtClean="0"/>
              <a:t>Nancy Griffin, Professor Economics</a:t>
            </a:r>
          </a:p>
          <a:p>
            <a:r>
              <a:rPr lang="en-US" sz="2400" dirty="0" smtClean="0"/>
              <a:t>Shawn Taylor, Professor TSI Math</a:t>
            </a:r>
          </a:p>
          <a:p>
            <a:r>
              <a:rPr lang="en-US" sz="2400" dirty="0" smtClean="0"/>
              <a:t>Dr. Jackie Johnston, Professor TSI Math</a:t>
            </a:r>
          </a:p>
          <a:p>
            <a:r>
              <a:rPr lang="en-US" sz="2400" dirty="0" smtClean="0"/>
              <a:t>Jack </a:t>
            </a:r>
            <a:r>
              <a:rPr lang="en-US" sz="2400" dirty="0" err="1" smtClean="0"/>
              <a:t>Caddell</a:t>
            </a:r>
            <a:r>
              <a:rPr lang="en-US" sz="2400" dirty="0" smtClean="0"/>
              <a:t>, Prof. Health &amp; Kinesiology</a:t>
            </a:r>
          </a:p>
          <a:p>
            <a:r>
              <a:rPr lang="en-US" sz="2400" dirty="0" smtClean="0"/>
              <a:t>Paige Parrish, Asst. Dean Cont. Studies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9558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TJC Working Group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031325"/>
          </a:xfrm>
        </p:spPr>
        <p:txBody>
          <a:bodyPr/>
          <a:lstStyle/>
          <a:p>
            <a:r>
              <a:rPr lang="en-US" dirty="0" smtClean="0"/>
              <a:t>Larry </a:t>
            </a:r>
            <a:r>
              <a:rPr lang="en-US" dirty="0" err="1" smtClean="0"/>
              <a:t>Keill</a:t>
            </a:r>
            <a:r>
              <a:rPr lang="en-US" dirty="0" smtClean="0"/>
              <a:t>, Student Senate Freshman Class President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1354217"/>
          </a:xfrm>
        </p:spPr>
        <p:txBody>
          <a:bodyPr/>
          <a:lstStyle/>
          <a:p>
            <a:r>
              <a:rPr lang="en-US" dirty="0" smtClean="0"/>
              <a:t>Daniel Seguin, Student Senate President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47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Approximate Timeline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3447098"/>
          </a:xfrm>
        </p:spPr>
        <p:txBody>
          <a:bodyPr/>
          <a:lstStyle/>
          <a:p>
            <a:r>
              <a:rPr lang="en-US" dirty="0" smtClean="0"/>
              <a:t>Dec 2016: consensus recommendations regarding any categories of spaces to be designated as exclusion zones at all campuses</a:t>
            </a:r>
          </a:p>
          <a:p>
            <a:r>
              <a:rPr lang="en-US" dirty="0" smtClean="0"/>
              <a:t>Jan 2017: presentation of preliminary campus plans and recommendations thru chain of command to Executive Cabinet</a:t>
            </a:r>
          </a:p>
          <a:p>
            <a:r>
              <a:rPr lang="en-US" dirty="0" smtClean="0"/>
              <a:t>Feb 2017:  submission to College President for review</a:t>
            </a:r>
          </a:p>
          <a:p>
            <a:r>
              <a:rPr lang="en-US" dirty="0" smtClean="0"/>
              <a:t>March 2017: submission to TJC Board of Trustees for approval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6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(continued)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1969770"/>
          </a:xfrm>
        </p:spPr>
        <p:txBody>
          <a:bodyPr/>
          <a:lstStyle/>
          <a:p>
            <a:r>
              <a:rPr lang="en-US" dirty="0" smtClean="0"/>
              <a:t>April-May 2017: Campuses begin implementing plans</a:t>
            </a:r>
          </a:p>
          <a:p>
            <a:r>
              <a:rPr lang="en-US" dirty="0" smtClean="0"/>
              <a:t>Summer 2017: Training given to employees and students; acquisition of and posting of signage</a:t>
            </a:r>
          </a:p>
          <a:p>
            <a:r>
              <a:rPr lang="en-US" dirty="0" smtClean="0"/>
              <a:t>August 1, 2017:  Law takes effect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01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Forum Open for Comments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3447098"/>
          </a:xfrm>
        </p:spPr>
        <p:txBody>
          <a:bodyPr/>
          <a:lstStyle/>
          <a:p>
            <a:r>
              <a:rPr lang="en-US" dirty="0" smtClean="0"/>
              <a:t>Please submit your notecards to members of the Working Group to allow for discussion of your question</a:t>
            </a:r>
          </a:p>
          <a:p>
            <a:endParaRPr lang="en-US" dirty="0" smtClean="0"/>
          </a:p>
          <a:p>
            <a:r>
              <a:rPr lang="en-US" dirty="0" smtClean="0"/>
              <a:t>The Town Hall meeting will conclude at 3:30pm</a:t>
            </a:r>
          </a:p>
          <a:p>
            <a:endParaRPr lang="en-US" dirty="0" smtClean="0"/>
          </a:p>
          <a:p>
            <a:r>
              <a:rPr lang="en-US" dirty="0" smtClean="0"/>
              <a:t>A future town hall meeting will be conducted in November 2016.  date, time, and place to be determined later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3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9137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5009269"/>
            <a:ext cx="12192000" cy="1839595"/>
          </a:xfrm>
          <a:custGeom>
            <a:avLst/>
            <a:gdLst/>
            <a:ahLst/>
            <a:cxnLst/>
            <a:rect l="l" t="t" r="r" b="b"/>
            <a:pathLst>
              <a:path w="9143365" h="1839595">
                <a:moveTo>
                  <a:pt x="0" y="0"/>
                </a:moveTo>
                <a:lnTo>
                  <a:pt x="0" y="1839137"/>
                </a:lnTo>
                <a:lnTo>
                  <a:pt x="9143202" y="1839137"/>
                </a:lnTo>
                <a:lnTo>
                  <a:pt x="9143202" y="1289283"/>
                </a:lnTo>
                <a:lnTo>
                  <a:pt x="6851633" y="1289283"/>
                </a:lnTo>
                <a:lnTo>
                  <a:pt x="6530164" y="1286585"/>
                </a:lnTo>
                <a:lnTo>
                  <a:pt x="6202777" y="1277809"/>
                </a:lnTo>
                <a:lnTo>
                  <a:pt x="5814884" y="1260122"/>
                </a:lnTo>
                <a:lnTo>
                  <a:pt x="5422334" y="1234680"/>
                </a:lnTo>
                <a:lnTo>
                  <a:pt x="5026954" y="1201760"/>
                </a:lnTo>
                <a:lnTo>
                  <a:pt x="4630574" y="1161641"/>
                </a:lnTo>
                <a:lnTo>
                  <a:pt x="4235020" y="1114601"/>
                </a:lnTo>
                <a:lnTo>
                  <a:pt x="3842123" y="1060920"/>
                </a:lnTo>
                <a:lnTo>
                  <a:pt x="3786229" y="1052712"/>
                </a:lnTo>
                <a:lnTo>
                  <a:pt x="3398694" y="991793"/>
                </a:lnTo>
                <a:lnTo>
                  <a:pt x="3017643" y="924816"/>
                </a:lnTo>
                <a:lnTo>
                  <a:pt x="2697646" y="862807"/>
                </a:lnTo>
                <a:lnTo>
                  <a:pt x="2384974" y="796735"/>
                </a:lnTo>
                <a:lnTo>
                  <a:pt x="2080776" y="726778"/>
                </a:lnTo>
                <a:lnTo>
                  <a:pt x="1834584" y="665637"/>
                </a:lnTo>
                <a:lnTo>
                  <a:pt x="1595743" y="602021"/>
                </a:lnTo>
                <a:lnTo>
                  <a:pt x="1410411" y="549414"/>
                </a:lnTo>
                <a:lnTo>
                  <a:pt x="1230551" y="495339"/>
                </a:lnTo>
                <a:lnTo>
                  <a:pt x="1056506" y="439849"/>
                </a:lnTo>
                <a:lnTo>
                  <a:pt x="929992" y="397333"/>
                </a:lnTo>
                <a:lnTo>
                  <a:pt x="807084" y="354073"/>
                </a:lnTo>
                <a:lnTo>
                  <a:pt x="687927" y="310089"/>
                </a:lnTo>
                <a:lnTo>
                  <a:pt x="572663" y="265404"/>
                </a:lnTo>
                <a:lnTo>
                  <a:pt x="498054" y="235235"/>
                </a:lnTo>
                <a:lnTo>
                  <a:pt x="425284" y="204771"/>
                </a:lnTo>
                <a:lnTo>
                  <a:pt x="354392" y="174018"/>
                </a:lnTo>
                <a:lnTo>
                  <a:pt x="285424" y="142982"/>
                </a:lnTo>
                <a:lnTo>
                  <a:pt x="218420" y="111670"/>
                </a:lnTo>
                <a:lnTo>
                  <a:pt x="153425" y="80089"/>
                </a:lnTo>
                <a:lnTo>
                  <a:pt x="90479" y="48245"/>
                </a:lnTo>
                <a:lnTo>
                  <a:pt x="29627" y="16144"/>
                </a:lnTo>
                <a:lnTo>
                  <a:pt x="0" y="0"/>
                </a:lnTo>
                <a:close/>
              </a:path>
              <a:path w="9143365" h="1839595">
                <a:moveTo>
                  <a:pt x="9143202" y="1052712"/>
                </a:moveTo>
                <a:lnTo>
                  <a:pt x="9034551" y="1080254"/>
                </a:lnTo>
                <a:lnTo>
                  <a:pt x="8957851" y="1098085"/>
                </a:lnTo>
                <a:lnTo>
                  <a:pt x="8879407" y="1115076"/>
                </a:lnTo>
                <a:lnTo>
                  <a:pt x="8799261" y="1131232"/>
                </a:lnTo>
                <a:lnTo>
                  <a:pt x="8717455" y="1146561"/>
                </a:lnTo>
                <a:lnTo>
                  <a:pt x="8591729" y="1168015"/>
                </a:lnTo>
                <a:lnTo>
                  <a:pt x="8462508" y="1187643"/>
                </a:lnTo>
                <a:lnTo>
                  <a:pt x="8329937" y="1205467"/>
                </a:lnTo>
                <a:lnTo>
                  <a:pt x="8194160" y="1221508"/>
                </a:lnTo>
                <a:lnTo>
                  <a:pt x="8008385" y="1240162"/>
                </a:lnTo>
                <a:lnTo>
                  <a:pt x="7817507" y="1255737"/>
                </a:lnTo>
                <a:lnTo>
                  <a:pt x="7621867" y="1268286"/>
                </a:lnTo>
                <a:lnTo>
                  <a:pt x="7371142" y="1279797"/>
                </a:lnTo>
                <a:lnTo>
                  <a:pt x="7114175" y="1286762"/>
                </a:lnTo>
                <a:lnTo>
                  <a:pt x="6851633" y="1289283"/>
                </a:lnTo>
                <a:lnTo>
                  <a:pt x="9143202" y="1289283"/>
                </a:lnTo>
                <a:lnTo>
                  <a:pt x="9143202" y="10527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5580330"/>
            <a:ext cx="12192000" cy="1278255"/>
          </a:xfrm>
          <a:custGeom>
            <a:avLst/>
            <a:gdLst/>
            <a:ahLst/>
            <a:cxnLst/>
            <a:rect l="l" t="t" r="r" b="b"/>
            <a:pathLst>
              <a:path w="9144000" h="1278254">
                <a:moveTo>
                  <a:pt x="0" y="0"/>
                </a:moveTo>
                <a:lnTo>
                  <a:pt x="0" y="1277670"/>
                </a:lnTo>
                <a:lnTo>
                  <a:pt x="9144000" y="1277670"/>
                </a:lnTo>
                <a:lnTo>
                  <a:pt x="9144000" y="812076"/>
                </a:lnTo>
                <a:lnTo>
                  <a:pt x="6812870" y="812076"/>
                </a:lnTo>
                <a:lnTo>
                  <a:pt x="6373854" y="808031"/>
                </a:lnTo>
                <a:lnTo>
                  <a:pt x="5861766" y="793169"/>
                </a:lnTo>
                <a:lnTo>
                  <a:pt x="5276316" y="764715"/>
                </a:lnTo>
                <a:lnTo>
                  <a:pt x="4979244" y="746080"/>
                </a:lnTo>
                <a:lnTo>
                  <a:pt x="4320955" y="695507"/>
                </a:lnTo>
                <a:lnTo>
                  <a:pt x="3604640" y="626628"/>
                </a:lnTo>
                <a:lnTo>
                  <a:pt x="2959968" y="552375"/>
                </a:lnTo>
                <a:lnTo>
                  <a:pt x="2336561" y="468880"/>
                </a:lnTo>
                <a:lnTo>
                  <a:pt x="1796314" y="386092"/>
                </a:lnTo>
                <a:lnTo>
                  <a:pt x="1387271" y="315845"/>
                </a:lnTo>
                <a:lnTo>
                  <a:pt x="1049378" y="251895"/>
                </a:lnTo>
                <a:lnTo>
                  <a:pt x="776587" y="195511"/>
                </a:lnTo>
                <a:lnTo>
                  <a:pt x="562312" y="147584"/>
                </a:lnTo>
                <a:lnTo>
                  <a:pt x="360858" y="98940"/>
                </a:lnTo>
                <a:lnTo>
                  <a:pt x="209529" y="59591"/>
                </a:lnTo>
                <a:lnTo>
                  <a:pt x="102069" y="29870"/>
                </a:lnTo>
                <a:lnTo>
                  <a:pt x="0" y="0"/>
                </a:lnTo>
                <a:close/>
              </a:path>
              <a:path w="9144000" h="1278254">
                <a:moveTo>
                  <a:pt x="9144000" y="555750"/>
                </a:moveTo>
                <a:lnTo>
                  <a:pt x="9093881" y="573599"/>
                </a:lnTo>
                <a:lnTo>
                  <a:pt x="9038101" y="591725"/>
                </a:lnTo>
                <a:lnTo>
                  <a:pt x="8979589" y="609084"/>
                </a:lnTo>
                <a:lnTo>
                  <a:pt x="8918451" y="625668"/>
                </a:lnTo>
                <a:lnTo>
                  <a:pt x="8854746" y="641485"/>
                </a:lnTo>
                <a:lnTo>
                  <a:pt x="8754500" y="663788"/>
                </a:lnTo>
                <a:lnTo>
                  <a:pt x="8684628" y="677721"/>
                </a:lnTo>
                <a:lnTo>
                  <a:pt x="8612388" y="690915"/>
                </a:lnTo>
                <a:lnTo>
                  <a:pt x="8537840" y="703378"/>
                </a:lnTo>
                <a:lnTo>
                  <a:pt x="8461039" y="715118"/>
                </a:lnTo>
                <a:lnTo>
                  <a:pt x="8341742" y="731391"/>
                </a:lnTo>
                <a:lnTo>
                  <a:pt x="8217700" y="746082"/>
                </a:lnTo>
                <a:lnTo>
                  <a:pt x="8175332" y="750633"/>
                </a:lnTo>
                <a:lnTo>
                  <a:pt x="8045266" y="763259"/>
                </a:lnTo>
                <a:lnTo>
                  <a:pt x="7865201" y="777738"/>
                </a:lnTo>
                <a:lnTo>
                  <a:pt x="7677965" y="789585"/>
                </a:lnTo>
                <a:lnTo>
                  <a:pt x="7434534" y="800791"/>
                </a:lnTo>
                <a:lnTo>
                  <a:pt x="7129834" y="809121"/>
                </a:lnTo>
                <a:lnTo>
                  <a:pt x="6812870" y="812076"/>
                </a:lnTo>
                <a:lnTo>
                  <a:pt x="9144000" y="812076"/>
                </a:lnTo>
                <a:lnTo>
                  <a:pt x="9144000" y="555750"/>
                </a:lnTo>
                <a:close/>
              </a:path>
            </a:pathLst>
          </a:custGeom>
          <a:solidFill>
            <a:srgbClr val="FEC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77328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chemeClr val="bg1"/>
                </a:solidFill>
              </a:rPr>
              <a:t>Please send any questions or comments to 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campuscarry@tjc.edu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35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Guiding Priorities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2954655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 smtClean="0"/>
              <a:t>Implement the requirements of the law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 smtClean="0"/>
              <a:t>Take the best possible actions to maintain a safe and secure campus for students, faculty, staff, and guests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 smtClean="0"/>
              <a:t>TJC is going to abide by the requirements of the 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23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 11- Campus Carry Law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924425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Relates to the carrying of concealed handguns on campus by licensed permit holders</a:t>
            </a:r>
            <a:r>
              <a:rPr lang="en-US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Allows Licensed to Carry (LTC) holders to carry a concealed handgun on or about their person while on campus once the law becomes effective August 1, 2017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Campus means all land and buildings owned or leased by an institution</a:t>
            </a:r>
            <a:r>
              <a:rPr lang="en-US" dirty="0" smtClean="0"/>
              <a:t>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6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 11- Campus Carry Law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393954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TJC may establish rules, regulations, or other provisions concerning restricting handguns in certain facilities, after consulting with faculty, staff and students.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May restrict certain areas from campus carry and must give effective notice to any portion or campus in which license holders may not carry a concealed handgun. (Exclusion Zones)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02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 11 (continued)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431983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 smtClean="0"/>
              <a:t>TJC may not adopt any rule, regulation, or other provision prohibiting license holders from carrying a handgun on the campus (i.e. no ‘blanket ban’).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 smtClean="0"/>
              <a:t>May not establish provisions that generally prohibit or have the effect of generally prohibiting license holders from carrying concealed handguns on campus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41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Campus Carry Law Requirements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3200876"/>
          </a:xfrm>
        </p:spPr>
        <p:txBody>
          <a:bodyPr/>
          <a:lstStyle/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Submit a report to Legislature describing rules &amp; reasons for each rule no later than Sept 1, 2017 and every even-numbered year thereafter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8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 smtClean="0"/>
              <a:t>Requirements that the handgun remain concealed and provides penalties of the handgun is wholly or partially visible, which raises the issue of storage(lockers).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88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Campus Carry Law Requirements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2462213"/>
          </a:xfrm>
        </p:spPr>
        <p:txBody>
          <a:bodyPr/>
          <a:lstStyle/>
          <a:p>
            <a:r>
              <a:rPr lang="en-US" dirty="0" smtClean="0"/>
              <a:t>In compliance with the requirements of the law, TJC will submit policy to Board of Trustees for review</a:t>
            </a:r>
          </a:p>
          <a:p>
            <a:endParaRPr lang="en-US" dirty="0"/>
          </a:p>
          <a:p>
            <a:r>
              <a:rPr lang="en-US" dirty="0" smtClean="0"/>
              <a:t>Publish and distribute campus carry policies to students and employees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65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 273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093428"/>
          </a:xfrm>
        </p:spPr>
        <p:txBody>
          <a:bodyPr/>
          <a:lstStyle/>
          <a:p>
            <a:r>
              <a:rPr lang="en-US" b="1" dirty="0" smtClean="0"/>
              <a:t>Individuals may not prohibit license holders from carrying in areas which are not exclusion zones. Tyler Junior College may be fined for allowing such prohibitions. 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400" dirty="0" smtClean="0"/>
              <a:t>Effective September 1, 2015, a state agency may not provide notice…that a license holder carrying a handgun… is prohibited from entering or remaining on the premises… by Section 46.03 or 46.035, Penal Code. 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400" dirty="0" smtClean="0"/>
              <a:t>A state agency…that violates Subsection (a) is liable for a civil penalty of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sz="2000" dirty="0" smtClean="0"/>
              <a:t>(1) not less than $1,000 and not more than $1,500 for the first violation; and 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sz="2000" dirty="0" smtClean="0"/>
              <a:t>(2) not less than $10,000 and not more than $10,500 for the second or a subsequent violation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400" dirty="0" smtClean="0"/>
              <a:t>Each day of a continuing violation…constitutes a separate violation.</a:t>
            </a:r>
          </a:p>
          <a:p>
            <a:pPr marL="971550" lvl="1" indent="-514350">
              <a:buFont typeface="+mj-lt"/>
              <a:buAutoNum type="alphaLcParenR"/>
            </a:pPr>
            <a:endParaRPr 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16265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</TotalTime>
  <Words>1224</Words>
  <Application>Microsoft Office PowerPoint</Application>
  <PresentationFormat>Widescreen</PresentationFormat>
  <Paragraphs>141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Lato Heavy</vt:lpstr>
      <vt:lpstr>Wingdings</vt:lpstr>
      <vt:lpstr>Office Theme</vt:lpstr>
      <vt:lpstr>PowerPoint Presentation</vt:lpstr>
      <vt:lpstr>Purpose of Today’s meeting</vt:lpstr>
      <vt:lpstr>Guiding Priorities</vt:lpstr>
      <vt:lpstr>SB 11- Campus Carry Law</vt:lpstr>
      <vt:lpstr>SB 11- Campus Carry Law</vt:lpstr>
      <vt:lpstr>SB 11 (continued)</vt:lpstr>
      <vt:lpstr>Campus Carry Law Requirements</vt:lpstr>
      <vt:lpstr>Campus Carry Law Requirements</vt:lpstr>
      <vt:lpstr>SB 273</vt:lpstr>
      <vt:lpstr>H.B. 910 Open Carry</vt:lpstr>
      <vt:lpstr>LTC requirements</vt:lpstr>
      <vt:lpstr>LTC Eligibilty</vt:lpstr>
      <vt:lpstr>LTC Eligibility continued</vt:lpstr>
      <vt:lpstr>Background &amp; Facts</vt:lpstr>
      <vt:lpstr>Experiences in Other States</vt:lpstr>
      <vt:lpstr>TJC Experiences</vt:lpstr>
      <vt:lpstr>Statutory Exclusion Zones</vt:lpstr>
      <vt:lpstr>Statutory Exclusion Zones</vt:lpstr>
      <vt:lpstr>PowerPoint Presentation</vt:lpstr>
      <vt:lpstr>PowerPoint Presentation</vt:lpstr>
      <vt:lpstr>PowerPoint Presentation</vt:lpstr>
      <vt:lpstr>Campus Carry Website</vt:lpstr>
      <vt:lpstr>TJC Working Group</vt:lpstr>
      <vt:lpstr>TJC Working Group continued</vt:lpstr>
      <vt:lpstr>Approximate Timeline</vt:lpstr>
      <vt:lpstr>Timeline (continued)</vt:lpstr>
      <vt:lpstr>Forum Open for Comments</vt:lpstr>
      <vt:lpstr>Please send any questions or comments to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Randy Melton</dc:creator>
  <cp:lastModifiedBy>Randy Melton</cp:lastModifiedBy>
  <cp:revision>32</cp:revision>
  <cp:lastPrinted>2016-10-12T18:36:43Z</cp:lastPrinted>
  <dcterms:created xsi:type="dcterms:W3CDTF">2016-08-11T10:26:27Z</dcterms:created>
  <dcterms:modified xsi:type="dcterms:W3CDTF">2016-10-19T12:53:34Z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2016-08-11T00:00:00Z</vt:filetime>
  </property>
  <property fmtid="{D5CDD505-2E9C-101B-9397-08002B2CF9AE}" pid="3" name="Creator">
    <vt:lpwstr>Adobe InDesign CC 2015 (Macintosh)</vt:lpwstr>
  </property>
  <property fmtid="{D5CDD505-2E9C-101B-9397-08002B2CF9AE}" pid="4" name="LastSaved">
    <vt:filetime>2016-08-11T00:00:00Z</vt:filetime>
  </property>
</Properties>
</file>